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967" r:id="rId4"/>
    <p:sldId id="979" r:id="rId5"/>
    <p:sldId id="980" r:id="rId6"/>
    <p:sldId id="941" r:id="rId7"/>
    <p:sldId id="981" r:id="rId8"/>
    <p:sldId id="982" r:id="rId9"/>
    <p:sldId id="983" r:id="rId10"/>
    <p:sldId id="984" r:id="rId11"/>
    <p:sldId id="939"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967"/>
            <p14:sldId id="979"/>
            <p14:sldId id="980"/>
            <p14:sldId id="941"/>
            <p14:sldId id="981"/>
            <p14:sldId id="982"/>
            <p14:sldId id="983"/>
            <p14:sldId id="984"/>
            <p14:sldId id="93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47" autoAdjust="0"/>
  </p:normalViewPr>
  <p:slideViewPr>
    <p:cSldViewPr snapToGrid="0">
      <p:cViewPr varScale="1">
        <p:scale>
          <a:sx n="114" d="100"/>
          <a:sy n="114" d="100"/>
        </p:scale>
        <p:origin x="624"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2021-01-18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Representation of real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Representation of real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Representation of real numbers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Representation of real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Representation of real numbers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Representation of real numbers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Representation of real numbers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11" Type="http://schemas.openxmlformats.org/officeDocument/2006/relationships/image" Target="../media/image8.png"/><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4.m4a"/><Relationship Id="rId7" Type="http://schemas.openxmlformats.org/officeDocument/2006/relationships/oleObject" Target="../embeddings/oleObject5.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2.wmf"/><Relationship Id="rId11" Type="http://schemas.openxmlformats.org/officeDocument/2006/relationships/image" Target="../media/image8.png"/><Relationship Id="rId5" Type="http://schemas.openxmlformats.org/officeDocument/2006/relationships/oleObject" Target="../embeddings/oleObject4.bin"/><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oleObject" Target="../embeddings/oleObject11.bin"/><Relationship Id="rId3" Type="http://schemas.openxmlformats.org/officeDocument/2006/relationships/audio" Target="../media/media5.m4a"/><Relationship Id="rId7" Type="http://schemas.openxmlformats.org/officeDocument/2006/relationships/oleObject" Target="../embeddings/oleObject8.bin"/><Relationship Id="rId12" Type="http://schemas.openxmlformats.org/officeDocument/2006/relationships/image" Target="../media/image17.wm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4.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image" Target="../media/image8.png"/><Relationship Id="rId10" Type="http://schemas.openxmlformats.org/officeDocument/2006/relationships/image" Target="../media/image16.wmf"/><Relationship Id="rId4" Type="http://schemas.openxmlformats.org/officeDocument/2006/relationships/slideLayout" Target="../slideLayouts/slideLayout2.xml"/><Relationship Id="rId9" Type="http://schemas.openxmlformats.org/officeDocument/2006/relationships/oleObject" Target="../embeddings/oleObject9.bin"/><Relationship Id="rId14" Type="http://schemas.openxmlformats.org/officeDocument/2006/relationships/image" Target="../media/image18.wmf"/></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9.wmf"/><Relationship Id="rId5" Type="http://schemas.openxmlformats.org/officeDocument/2006/relationships/oleObject" Target="../embeddings/oleObject12.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0.wmf"/><Relationship Id="rId5" Type="http://schemas.openxmlformats.org/officeDocument/2006/relationships/oleObject" Target="../embeddings/oleObject13.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Tools for finding numerical approximations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FF792201-5A24-421C-8D45-19B48F68D3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5752"/>
    </mc:Choice>
    <mc:Fallback>
      <p:transition spd="slow" advTm="1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946" y="332268"/>
            <a:ext cx="8382000" cy="4525963"/>
          </a:xfrm>
        </p:spPr>
        <p:txBody>
          <a:bodyPr>
            <a:noAutofit/>
          </a:bodyPr>
          <a:lstStyle/>
          <a:p>
            <a:pPr marL="0" indent="0">
              <a:buNone/>
            </a:pPr>
            <a:r>
              <a:rPr lang="en-US" sz="800" dirty="0">
                <a:latin typeface="Consolas" panose="020B0609020204030204" pitchFamily="49" charset="0"/>
              </a:rPr>
              <a:t>2</a:t>
            </a:r>
            <a:r>
              <a:rPr lang="en-US" sz="800" baseline="30000" dirty="0">
                <a:latin typeface="Consolas" panose="020B0609020204030204" pitchFamily="49" charset="0"/>
              </a:rPr>
              <a:t>–1 </a:t>
            </a:r>
            <a:r>
              <a:rPr lang="en-US" sz="800" dirty="0">
                <a:latin typeface="Consolas" panose="020B0609020204030204" pitchFamily="49" charset="0"/>
              </a:rPr>
              <a:t> </a:t>
            </a:r>
            <a:r>
              <a:rPr lang="en-US" sz="800" dirty="0">
                <a:solidFill>
                  <a:srgbClr val="00B0F0"/>
                </a:solidFill>
                <a:latin typeface="Consolas" panose="020B0609020204030204" pitchFamily="49" charset="0"/>
              </a:rPr>
              <a:t>0.0</a:t>
            </a:r>
            <a:r>
              <a:rPr lang="en-US" sz="800" dirty="0">
                <a:latin typeface="Consolas" panose="020B0609020204030204" pitchFamily="49" charset="0"/>
              </a:rPr>
              <a:t>1001111111000100110000011000010001101100000100111010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 </a:t>
            </a:r>
            <a:r>
              <a:rPr lang="en-US" sz="800" dirty="0">
                <a:latin typeface="Consolas" panose="020B0609020204030204" pitchFamily="49" charset="0"/>
              </a:rPr>
              <a:t> </a:t>
            </a:r>
            <a:r>
              <a:rPr lang="en-US" sz="800" dirty="0">
                <a:solidFill>
                  <a:srgbClr val="00B0F0"/>
                </a:solidFill>
                <a:latin typeface="Consolas" panose="020B0609020204030204" pitchFamily="49" charset="0"/>
              </a:rPr>
              <a:t>0.01</a:t>
            </a:r>
            <a:r>
              <a:rPr lang="en-US" sz="800" dirty="0">
                <a:latin typeface="Consolas" panose="020B0609020204030204" pitchFamily="49" charset="0"/>
              </a:rPr>
              <a:t>101110000110000000110111100001000001101001001111000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 </a:t>
            </a:r>
            <a:r>
              <a:rPr lang="en-US" sz="800" dirty="0">
                <a:latin typeface="Consolas" panose="020B0609020204030204" pitchFamily="49" charset="0"/>
              </a:rPr>
              <a:t> </a:t>
            </a:r>
            <a:r>
              <a:rPr lang="en-US" sz="800" dirty="0">
                <a:solidFill>
                  <a:srgbClr val="00B0F0"/>
                </a:solidFill>
                <a:latin typeface="Consolas" panose="020B0609020204030204" pitchFamily="49" charset="0"/>
              </a:rPr>
              <a:t>0.011</a:t>
            </a:r>
            <a:r>
              <a:rPr lang="en-US" sz="800" dirty="0">
                <a:latin typeface="Consolas" panose="020B0609020204030204" pitchFamily="49" charset="0"/>
              </a:rPr>
              <a:t>11100100000101110111011000100111010000011100000000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a:t>
            </a:r>
            <a:r>
              <a:rPr lang="en-US" sz="800" dirty="0">
                <a:latin typeface="Consolas" panose="020B0609020204030204" pitchFamily="49" charset="0"/>
              </a:rPr>
              <a:t>0011011111110110111010001101110101110100101110000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0.10000</a:t>
            </a:r>
            <a:r>
              <a:rPr lang="en-US" sz="800" dirty="0">
                <a:latin typeface="Consolas" panose="020B0609020204030204" pitchFamily="49" charset="0"/>
              </a:rPr>
              <a:t>110111011011110010010001110111011111011010000000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–6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a:t>
            </a:r>
            <a:r>
              <a:rPr lang="en-US" sz="800" dirty="0">
                <a:latin typeface="Consolas" panose="020B0609020204030204" pitchFamily="49" charset="0"/>
              </a:rPr>
              <a:t>00101000001111110010011011101000110100001000000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–7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a:t>
            </a:r>
            <a:r>
              <a:rPr lang="en-US" sz="800" dirty="0">
                <a:latin typeface="Consolas" panose="020B0609020204030204" pitchFamily="49" charset="0"/>
              </a:rPr>
              <a:t>1011110010111100111101010111001011000110000000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–8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0.10001001</a:t>
            </a:r>
            <a:r>
              <a:rPr lang="en-US" sz="800" dirty="0">
                <a:latin typeface="Consolas" panose="020B0609020204030204" pitchFamily="49" charset="0"/>
              </a:rPr>
              <a:t>111001010111010000100110110111000100000000000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–9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a:t>
            </a:r>
            <a:r>
              <a:rPr lang="en-US" sz="800" dirty="0">
                <a:latin typeface="Consolas" panose="020B0609020204030204" pitchFamily="49" charset="0"/>
              </a:rPr>
              <a:t>00110110110000000010010010001101100000000000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0.1000101000</a:t>
            </a:r>
            <a:r>
              <a:rPr lang="en-US" sz="800" dirty="0">
                <a:latin typeface="Consolas" panose="020B0609020204030204" pitchFamily="49" charset="0"/>
              </a:rPr>
              <a:t>1101100101000110111000011001000110000000000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000111100100101110111001011110000000000000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a:t>
            </a:r>
            <a:r>
              <a:rPr lang="en-US" sz="800" dirty="0">
                <a:latin typeface="Consolas" panose="020B0609020204030204" pitchFamily="49" charset="0"/>
              </a:rPr>
              <a:t>10101000010100010001011101111000000000000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a:t>
            </a:r>
            <a:r>
              <a:rPr lang="en-US" sz="800" dirty="0">
                <a:latin typeface="Consolas" panose="020B0609020204030204" pitchFamily="49" charset="0"/>
              </a:rPr>
              <a:t>1011110001011001101010100110000000000000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0.10001010010011</a:t>
            </a:r>
            <a:r>
              <a:rPr lang="en-US" sz="800" dirty="0">
                <a:latin typeface="Consolas" panose="020B0609020204030204" pitchFamily="49" charset="0"/>
              </a:rPr>
              <a:t>111001000110100110111011100000000000000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a:t>
            </a:r>
            <a:r>
              <a:rPr lang="en-US" sz="800" dirty="0">
                <a:latin typeface="Consolas" panose="020B0609020204030204" pitchFamily="49" charset="0"/>
              </a:rPr>
              <a:t>00110100100010010101010000000000000000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0.1000101001010000</a:t>
            </a:r>
            <a:r>
              <a:rPr lang="en-US" sz="800" dirty="0">
                <a:latin typeface="Consolas" panose="020B0609020204030204" pitchFamily="49" charset="0"/>
              </a:rPr>
              <a:t>1101010011001000010000000000000000000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000101010100011000000000000000000000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a:t>
            </a:r>
            <a:r>
              <a:rPr lang="en-US" sz="800" dirty="0">
                <a:latin typeface="Consolas" panose="020B0609020204030204" pitchFamily="49" charset="0"/>
              </a:rPr>
              <a:t>10010110010000011000000000000000000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a:t>
            </a:r>
            <a:r>
              <a:rPr lang="en-US" sz="800" dirty="0">
                <a:latin typeface="Consolas" panose="020B0609020204030204" pitchFamily="49" charset="0"/>
              </a:rPr>
              <a:t>1001100000111000000000000000000000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a:t>
            </a:r>
            <a:r>
              <a:rPr lang="en-US" sz="800" dirty="0">
                <a:latin typeface="Consolas" panose="020B0609020204030204" pitchFamily="49" charset="0"/>
              </a:rPr>
              <a:t>100111000010100000000000000000000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a:t>
            </a:r>
            <a:r>
              <a:rPr lang="en-US" sz="800" dirty="0">
                <a:latin typeface="Consolas" panose="020B0609020204030204" pitchFamily="49" charset="0"/>
              </a:rPr>
              <a:t>10100100000000000000000000000000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a:t>
            </a:r>
            <a:r>
              <a:rPr lang="en-US" sz="800" dirty="0">
                <a:latin typeface="Consolas" panose="020B0609020204030204" pitchFamily="49" charset="0"/>
              </a:rPr>
              <a:t>1011001110000000000000000000000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0.10001010010100010011111</a:t>
            </a:r>
            <a:r>
              <a:rPr lang="en-US" sz="800" dirty="0">
                <a:latin typeface="Consolas" panose="020B0609020204030204" pitchFamily="49" charset="0"/>
              </a:rPr>
              <a:t>110101000000000000000000000000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00010000000000000000000000000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a:t>
            </a:r>
            <a:r>
              <a:rPr lang="en-US" sz="800" dirty="0">
                <a:latin typeface="Consolas" panose="020B0609020204030204" pitchFamily="49" charset="0"/>
              </a:rPr>
              <a:t>1010000000000000000000000000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a:t>
            </a:r>
            <a:r>
              <a:rPr lang="en-US" sz="800" dirty="0">
                <a:latin typeface="Consolas" panose="020B0609020204030204" pitchFamily="49" charset="0"/>
              </a:rPr>
              <a:t>100000000000000000000000000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0.10001010010100011</a:t>
            </a:r>
            <a:r>
              <a:rPr lang="en-US" sz="800" dirty="0">
                <a:latin typeface="Consolas" panose="020B0609020204030204" pitchFamily="49" charset="0"/>
              </a:rPr>
              <a:t>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0.100010100101001</a:t>
            </a:r>
            <a:r>
              <a:rPr lang="en-US" sz="800" dirty="0">
                <a:latin typeface="Consolas" panose="020B0609020204030204" pitchFamily="49" charset="0"/>
              </a:rPr>
              <a:t>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0.10001010011</a:t>
            </a:r>
            <a:r>
              <a:rPr lang="en-US" sz="800" dirty="0">
                <a:latin typeface="Consolas" panose="020B0609020204030204" pitchFamily="49" charset="0"/>
              </a:rPr>
              <a:t>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0.100010101</a:t>
            </a:r>
            <a:r>
              <a:rPr lang="en-US" sz="800" dirty="0">
                <a:latin typeface="Consolas" panose="020B0609020204030204" pitchFamily="49" charset="0"/>
              </a:rPr>
              <a:t>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0.100011</a:t>
            </a:r>
            <a:r>
              <a:rPr lang="en-US" sz="800" dirty="0">
                <a:latin typeface="Consolas" panose="020B0609020204030204" pitchFamily="49" charset="0"/>
              </a:rPr>
              <a:t>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a:t>
            </a:r>
            <a:r>
              <a:rPr lang="en-US" sz="800" dirty="0">
                <a:latin typeface="Consolas" panose="020B0609020204030204" pitchFamily="49" charset="0"/>
              </a:rPr>
              <a:t>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0.1001</a:t>
            </a:r>
            <a:r>
              <a:rPr lang="en-US" sz="800" dirty="0">
                <a:latin typeface="Consolas" panose="020B0609020204030204" pitchFamily="49" charset="0"/>
              </a:rPr>
              <a:t>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–53</a:t>
            </a:r>
            <a:r>
              <a:rPr lang="en-US" sz="800" dirty="0">
                <a:latin typeface="Consolas" panose="020B0609020204030204" pitchFamily="49" charset="0"/>
              </a:rPr>
              <a:t> 0.00000000000000000000000000000000000000000000000000000</a:t>
            </a:r>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sp>
        <p:nvSpPr>
          <p:cNvPr id="8" name="Content Placeholder 2">
            <a:extLst>
              <a:ext uri="{FF2B5EF4-FFF2-40B4-BE49-F238E27FC236}">
                <a16:creationId xmlns:a16="http://schemas.microsoft.com/office/drawing/2014/main" id="{9D35BF4D-D8B8-43B4-A7F2-389EB3CD0E52}"/>
              </a:ext>
            </a:extLst>
          </p:cNvPr>
          <p:cNvSpPr txBox="1">
            <a:spLocks/>
          </p:cNvSpPr>
          <p:nvPr/>
        </p:nvSpPr>
        <p:spPr>
          <a:xfrm>
            <a:off x="4371543" y="333666"/>
            <a:ext cx="83820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800">
                <a:latin typeface="Consolas" panose="020B0609020204030204" pitchFamily="49" charset="0"/>
              </a:rPr>
              <a:t>2</a:t>
            </a:r>
            <a:r>
              <a:rPr lang="en-US" sz="800" baseline="30000">
                <a:latin typeface="Consolas" panose="020B0609020204030204" pitchFamily="49" charset="0"/>
              </a:rPr>
              <a:t>-1 </a:t>
            </a:r>
            <a:r>
              <a:rPr lang="en-US" sz="800">
                <a:latin typeface="Consolas" panose="020B0609020204030204" pitchFamily="49" charset="0"/>
              </a:rPr>
              <a:t> </a:t>
            </a:r>
            <a:r>
              <a:rPr lang="en-US" sz="800">
                <a:solidFill>
                  <a:srgbClr val="00B0F0"/>
                </a:solidFill>
                <a:latin typeface="Consolas" panose="020B0609020204030204" pitchFamily="49" charset="0"/>
              </a:rPr>
              <a:t>0.1000</a:t>
            </a:r>
            <a:r>
              <a:rPr lang="en-US" sz="800">
                <a:latin typeface="Consolas" panose="020B0609020204030204" pitchFamily="49" charset="0"/>
              </a:rPr>
              <a:t>0100101000000011001100001000001101110101010010011</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 </a:t>
            </a:r>
            <a:r>
              <a:rPr lang="en-US" sz="800">
                <a:latin typeface="Consolas" panose="020B0609020204030204" pitchFamily="49" charset="0"/>
              </a:rPr>
              <a:t> </a:t>
            </a:r>
            <a:r>
              <a:rPr lang="en-US" sz="800">
                <a:solidFill>
                  <a:srgbClr val="00B0F0"/>
                </a:solidFill>
                <a:latin typeface="Consolas" panose="020B0609020204030204" pitchFamily="49" charset="0"/>
              </a:rPr>
              <a:t>0.100010</a:t>
            </a:r>
            <a:r>
              <a:rPr lang="en-US" sz="800">
                <a:latin typeface="Consolas" panose="020B0609020204030204" pitchFamily="49" charset="0"/>
              </a:rPr>
              <a:t>00111000011000111001110101000110110010011111110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 </a:t>
            </a:r>
            <a:r>
              <a:rPr lang="en-US" sz="800">
                <a:latin typeface="Consolas" panose="020B0609020204030204" pitchFamily="49" charset="0"/>
              </a:rPr>
              <a:t> </a:t>
            </a:r>
            <a:r>
              <a:rPr lang="en-US" sz="800">
                <a:solidFill>
                  <a:srgbClr val="00B0F0"/>
                </a:solidFill>
                <a:latin typeface="Consolas" panose="020B0609020204030204" pitchFamily="49" charset="0"/>
              </a:rPr>
              <a:t>0.10001001</a:t>
            </a:r>
            <a:r>
              <a:rPr lang="en-US" sz="800">
                <a:latin typeface="Consolas" panose="020B0609020204030204" pitchFamily="49" charset="0"/>
              </a:rPr>
              <a:t>111101010001110011000010001001000000010110000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 </a:t>
            </a:r>
            <a:r>
              <a:rPr lang="en-US" sz="800">
                <a:latin typeface="Consolas" panose="020B0609020204030204" pitchFamily="49" charset="0"/>
              </a:rPr>
              <a:t> </a:t>
            </a:r>
            <a:r>
              <a:rPr lang="en-US" sz="800">
                <a:solidFill>
                  <a:srgbClr val="00B0F0"/>
                </a:solidFill>
                <a:latin typeface="Consolas" panose="020B0609020204030204" pitchFamily="49" charset="0"/>
              </a:rPr>
              <a:t>0.1000101000</a:t>
            </a:r>
            <a:r>
              <a:rPr lang="en-US" sz="800">
                <a:latin typeface="Consolas" panose="020B0609020204030204" pitchFamily="49" charset="0"/>
              </a:rPr>
              <a:t>1110100011010000011001111101010100111010000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 </a:t>
            </a:r>
            <a:r>
              <a:rPr lang="en-US" sz="800">
                <a:latin typeface="Consolas" panose="020B0609020204030204" pitchFamily="49" charset="0"/>
              </a:rPr>
              <a:t> </a:t>
            </a:r>
            <a:r>
              <a:rPr lang="en-US" sz="800">
                <a:solidFill>
                  <a:srgbClr val="00B0F0"/>
                </a:solidFill>
                <a:latin typeface="Consolas" panose="020B0609020204030204" pitchFamily="49" charset="0"/>
              </a:rPr>
              <a:t>0.100010100100</a:t>
            </a:r>
            <a:r>
              <a:rPr lang="en-US" sz="800">
                <a:latin typeface="Consolas" panose="020B0609020204030204" pitchFamily="49" charset="0"/>
              </a:rPr>
              <a:t>10110111110100101101011010010110110100000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-6 </a:t>
            </a:r>
            <a:r>
              <a:rPr lang="en-US" sz="800">
                <a:latin typeface="Consolas" panose="020B0609020204030204" pitchFamily="49" charset="0"/>
              </a:rPr>
              <a:t> </a:t>
            </a:r>
            <a:r>
              <a:rPr lang="en-US" sz="800">
                <a:solidFill>
                  <a:srgbClr val="00B0F0"/>
                </a:solidFill>
                <a:latin typeface="Consolas" panose="020B0609020204030204" pitchFamily="49" charset="0"/>
              </a:rPr>
              <a:t>0.10001010010011</a:t>
            </a:r>
            <a:r>
              <a:rPr lang="en-US" sz="800">
                <a:latin typeface="Consolas" panose="020B0609020204030204" pitchFamily="49" charset="0"/>
              </a:rPr>
              <a:t>111100111110100110001000110100111000000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-7 </a:t>
            </a:r>
            <a:r>
              <a:rPr lang="en-US" sz="800">
                <a:latin typeface="Consolas" panose="020B0609020204030204" pitchFamily="49" charset="0"/>
              </a:rPr>
              <a:t> </a:t>
            </a:r>
            <a:r>
              <a:rPr lang="en-US" sz="800">
                <a:solidFill>
                  <a:srgbClr val="00B0F0"/>
                </a:solidFill>
                <a:latin typeface="Consolas" panose="020B0609020204030204" pitchFamily="49" charset="0"/>
              </a:rPr>
              <a:t>0.1000101001010000</a:t>
            </a:r>
            <a:r>
              <a:rPr lang="en-US" sz="800">
                <a:latin typeface="Consolas" panose="020B0609020204030204" pitchFamily="49" charset="0"/>
              </a:rPr>
              <a:t>1110010001000111100011111010100000000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-8 </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0.100010100101000100</a:t>
            </a:r>
            <a:r>
              <a:rPr lang="en-US" sz="800">
                <a:latin typeface="Consolas" panose="020B0609020204030204" pitchFamily="49" charset="0"/>
              </a:rPr>
              <a:t>10100101110000000111101001110000000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-9 </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0.10001010010100010011</a:t>
            </a:r>
            <a:r>
              <a:rPr lang="en-US" sz="800">
                <a:latin typeface="Consolas" panose="020B0609020204030204" pitchFamily="49" charset="0"/>
              </a:rPr>
              <a:t>101010111010010001011001100000000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-10</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0.1000101001010001001111</a:t>
            </a:r>
            <a:r>
              <a:rPr lang="en-US" sz="800">
                <a:latin typeface="Consolas" panose="020B0609020204030204" pitchFamily="49" charset="0"/>
              </a:rPr>
              <a:t>1100001100110011111000000000000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-11</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00100001011100100000000000000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-12</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a:t>
            </a:r>
            <a:r>
              <a:rPr lang="en-US" sz="800">
                <a:latin typeface="Consolas" panose="020B0609020204030204" pitchFamily="49" charset="0"/>
              </a:rPr>
              <a:t>100110100110101100000000000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-13</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a:t>
            </a:r>
            <a:r>
              <a:rPr lang="en-US" sz="800">
                <a:latin typeface="Consolas" panose="020B0609020204030204" pitchFamily="49" charset="0"/>
              </a:rPr>
              <a:t>0111111001010000000000000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-14</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a:t>
            </a:r>
            <a:r>
              <a:rPr lang="en-US" sz="800">
                <a:latin typeface="Consolas" panose="020B0609020204030204" pitchFamily="49" charset="0"/>
              </a:rPr>
              <a:t>00001101110000000000000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-15</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a:t>
            </a:r>
            <a:r>
              <a:rPr lang="en-US" sz="800">
                <a:latin typeface="Consolas" panose="020B0609020204030204" pitchFamily="49" charset="0"/>
              </a:rPr>
              <a:t>010011000000000000000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-16</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0.1000101001010001010000000111110110</a:t>
            </a:r>
            <a:r>
              <a:rPr lang="en-US" sz="800">
                <a:latin typeface="Consolas" panose="020B0609020204030204" pitchFamily="49" charset="0"/>
              </a:rPr>
              <a:t>0100000000000000000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-17</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0.10001010010100010100000001111101101010000</a:t>
            </a:r>
            <a:r>
              <a:rPr lang="en-US" sz="800">
                <a:latin typeface="Consolas" panose="020B0609020204030204" pitchFamily="49" charset="0"/>
              </a:rPr>
              <a:t>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-18</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0.100010100101000101000000011111011011</a:t>
            </a:r>
            <a:r>
              <a:rPr lang="en-US" sz="800">
                <a:latin typeface="Consolas" panose="020B0609020204030204" pitchFamily="49" charset="0"/>
              </a:rPr>
              <a:t>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-19</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0.100010100101000101000000011111011010</a:t>
            </a:r>
            <a:r>
              <a:rPr lang="en-US" sz="800">
                <a:latin typeface="Consolas" panose="020B0609020204030204" pitchFamily="49" charset="0"/>
              </a:rPr>
              <a:t>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-20</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0.1000101001010001010000000111110111</a:t>
            </a:r>
            <a:r>
              <a:rPr lang="en-US" sz="800">
                <a:latin typeface="Consolas" panose="020B0609020204030204" pitchFamily="49" charset="0"/>
              </a:rPr>
              <a:t>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-21</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a:t>
            </a:r>
            <a:r>
              <a:rPr lang="en-US" sz="800">
                <a:latin typeface="Consolas" panose="020B0609020204030204" pitchFamily="49" charset="0"/>
              </a:rPr>
              <a:t>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-22</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a:t>
            </a:r>
            <a:r>
              <a:rPr lang="en-US" sz="800">
                <a:latin typeface="Consolas" panose="020B0609020204030204" pitchFamily="49" charset="0"/>
              </a:rPr>
              <a:t>1000000000000000000000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-23</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0.10001010010100010100000001111110</a:t>
            </a:r>
            <a:r>
              <a:rPr lang="en-US" sz="800">
                <a:latin typeface="Consolas" panose="020B0609020204030204" pitchFamily="49" charset="0"/>
              </a:rPr>
              <a:t>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-24</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a:t>
            </a:r>
            <a:r>
              <a:rPr lang="en-US" sz="800">
                <a:latin typeface="Consolas" panose="020B0609020204030204" pitchFamily="49" charset="0"/>
              </a:rPr>
              <a:t>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-25</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0.10001010010100010100000010000</a:t>
            </a:r>
            <a:r>
              <a:rPr lang="en-US" sz="800">
                <a:latin typeface="Consolas" panose="020B0609020204030204" pitchFamily="49" charset="0"/>
              </a:rPr>
              <a:t>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-26</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0.10001010010100010100000010000</a:t>
            </a:r>
            <a:r>
              <a:rPr lang="en-US" sz="800">
                <a:latin typeface="Consolas" panose="020B0609020204030204" pitchFamily="49" charset="0"/>
              </a:rPr>
              <a:t>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-27</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0.10001010010100010100000010000</a:t>
            </a:r>
            <a:r>
              <a:rPr lang="en-US" sz="800">
                <a:latin typeface="Consolas" panose="020B0609020204030204" pitchFamily="49" charset="0"/>
              </a:rPr>
              <a:t>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-28</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0.10001010010100010100000010000</a:t>
            </a:r>
            <a:r>
              <a:rPr lang="en-US" sz="800">
                <a:latin typeface="Consolas" panose="020B0609020204030204" pitchFamily="49" charset="0"/>
              </a:rPr>
              <a:t>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-29</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-30</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-31</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-32</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-33</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-34</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-35</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-36</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-37</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a:t>
            </a:r>
            <a:r>
              <a:rPr lang="en-US" sz="800">
                <a:latin typeface="Consolas" panose="020B0609020204030204" pitchFamily="49" charset="0"/>
              </a:rPr>
              <a:t>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-38</a:t>
            </a:r>
            <a:r>
              <a:rPr lang="en-US" sz="800">
                <a:latin typeface="Consolas" panose="020B0609020204030204" pitchFamily="49" charset="0"/>
              </a:rPr>
              <a:t> </a:t>
            </a:r>
            <a:r>
              <a:rPr lang="en-US" sz="800">
                <a:solidFill>
                  <a:srgbClr val="00B0F0"/>
                </a:solidFill>
                <a:latin typeface="Consolas" panose="020B0609020204030204" pitchFamily="49" charset="0"/>
              </a:rPr>
              <a:t>0.100010100101001</a:t>
            </a:r>
            <a:r>
              <a:rPr lang="en-US" sz="800">
                <a:latin typeface="Consolas" panose="020B0609020204030204" pitchFamily="49" charset="0"/>
              </a:rPr>
              <a:t>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-39</a:t>
            </a:r>
            <a:r>
              <a:rPr lang="en-US" sz="800">
                <a:latin typeface="Consolas" panose="020B0609020204030204" pitchFamily="49" charset="0"/>
              </a:rPr>
              <a:t> </a:t>
            </a:r>
            <a:r>
              <a:rPr lang="en-US" sz="800">
                <a:solidFill>
                  <a:srgbClr val="00B0F0"/>
                </a:solidFill>
                <a:latin typeface="Consolas" panose="020B0609020204030204" pitchFamily="49" charset="0"/>
              </a:rPr>
              <a:t>0.10001010010100</a:t>
            </a:r>
            <a:r>
              <a:rPr lang="en-US" sz="800">
                <a:latin typeface="Consolas" panose="020B0609020204030204" pitchFamily="49" charset="0"/>
              </a:rPr>
              <a:t>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-40</a:t>
            </a:r>
            <a:r>
              <a:rPr lang="en-US" sz="800">
                <a:latin typeface="Consolas" panose="020B0609020204030204" pitchFamily="49" charset="0"/>
              </a:rPr>
              <a:t> </a:t>
            </a:r>
            <a:r>
              <a:rPr lang="en-US" sz="800">
                <a:solidFill>
                  <a:srgbClr val="00B0F0"/>
                </a:solidFill>
                <a:latin typeface="Consolas" panose="020B0609020204030204" pitchFamily="49" charset="0"/>
              </a:rPr>
              <a:t>0.10001010010100</a:t>
            </a:r>
            <a:r>
              <a:rPr lang="en-US" sz="800">
                <a:latin typeface="Consolas" panose="020B0609020204030204" pitchFamily="49" charset="0"/>
              </a:rPr>
              <a:t>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-41</a:t>
            </a:r>
            <a:r>
              <a:rPr lang="en-US" sz="800">
                <a:latin typeface="Consolas" panose="020B0609020204030204" pitchFamily="49" charset="0"/>
              </a:rPr>
              <a:t> </a:t>
            </a:r>
            <a:r>
              <a:rPr lang="en-US" sz="800">
                <a:solidFill>
                  <a:srgbClr val="00B0F0"/>
                </a:solidFill>
                <a:latin typeface="Consolas" panose="020B0609020204030204" pitchFamily="49" charset="0"/>
              </a:rPr>
              <a:t>0.10001010010100</a:t>
            </a:r>
            <a:r>
              <a:rPr lang="en-US" sz="800">
                <a:latin typeface="Consolas" panose="020B0609020204030204" pitchFamily="49" charset="0"/>
              </a:rPr>
              <a:t>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-42</a:t>
            </a:r>
            <a:r>
              <a:rPr lang="en-US" sz="800">
                <a:latin typeface="Consolas" panose="020B0609020204030204" pitchFamily="49" charset="0"/>
              </a:rPr>
              <a:t> </a:t>
            </a:r>
            <a:r>
              <a:rPr lang="en-US" sz="800">
                <a:solidFill>
                  <a:srgbClr val="00B0F0"/>
                </a:solidFill>
                <a:latin typeface="Consolas" panose="020B0609020204030204" pitchFamily="49" charset="0"/>
              </a:rPr>
              <a:t>0.10001010011</a:t>
            </a:r>
            <a:r>
              <a:rPr lang="en-US" sz="800">
                <a:latin typeface="Consolas" panose="020B0609020204030204" pitchFamily="49" charset="0"/>
              </a:rPr>
              <a:t>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-43</a:t>
            </a:r>
            <a:r>
              <a:rPr lang="en-US" sz="800">
                <a:latin typeface="Consolas" panose="020B0609020204030204" pitchFamily="49" charset="0"/>
              </a:rPr>
              <a:t> </a:t>
            </a:r>
            <a:r>
              <a:rPr lang="en-US" sz="800">
                <a:solidFill>
                  <a:srgbClr val="00B0F0"/>
                </a:solidFill>
                <a:latin typeface="Consolas" panose="020B0609020204030204" pitchFamily="49" charset="0"/>
              </a:rPr>
              <a:t>0.10001010010</a:t>
            </a:r>
            <a:r>
              <a:rPr lang="en-US" sz="800">
                <a:latin typeface="Consolas" panose="020B0609020204030204" pitchFamily="49" charset="0"/>
              </a:rPr>
              <a:t>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-44</a:t>
            </a:r>
            <a:r>
              <a:rPr lang="en-US" sz="800">
                <a:latin typeface="Consolas" panose="020B0609020204030204" pitchFamily="49" charset="0"/>
              </a:rPr>
              <a:t> </a:t>
            </a:r>
            <a:r>
              <a:rPr lang="en-US" sz="800">
                <a:solidFill>
                  <a:srgbClr val="00B0F0"/>
                </a:solidFill>
                <a:latin typeface="Consolas" panose="020B0609020204030204" pitchFamily="49" charset="0"/>
              </a:rPr>
              <a:t>0.100010101</a:t>
            </a:r>
            <a:r>
              <a:rPr lang="en-US" sz="800">
                <a:latin typeface="Consolas" panose="020B0609020204030204" pitchFamily="49" charset="0"/>
              </a:rPr>
              <a:t>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-45</a:t>
            </a:r>
            <a:r>
              <a:rPr lang="en-US" sz="800">
                <a:latin typeface="Consolas" panose="020B0609020204030204" pitchFamily="49" charset="0"/>
              </a:rPr>
              <a:t> </a:t>
            </a:r>
            <a:r>
              <a:rPr lang="en-US" sz="800">
                <a:solidFill>
                  <a:srgbClr val="00B0F0"/>
                </a:solidFill>
                <a:latin typeface="Consolas" panose="020B0609020204030204" pitchFamily="49" charset="0"/>
              </a:rPr>
              <a:t>0.10001010</a:t>
            </a:r>
            <a:r>
              <a:rPr lang="en-US" sz="800">
                <a:latin typeface="Consolas" panose="020B0609020204030204" pitchFamily="49" charset="0"/>
              </a:rPr>
              <a:t>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-46</a:t>
            </a:r>
            <a:r>
              <a:rPr lang="en-US" sz="800">
                <a:latin typeface="Consolas" panose="020B0609020204030204" pitchFamily="49" charset="0"/>
              </a:rPr>
              <a:t> </a:t>
            </a:r>
            <a:r>
              <a:rPr lang="en-US" sz="800">
                <a:solidFill>
                  <a:srgbClr val="00B0F0"/>
                </a:solidFill>
                <a:latin typeface="Consolas" panose="020B0609020204030204" pitchFamily="49" charset="0"/>
              </a:rPr>
              <a:t>0.10001010</a:t>
            </a:r>
            <a:r>
              <a:rPr lang="en-US" sz="800">
                <a:latin typeface="Consolas" panose="020B0609020204030204" pitchFamily="49" charset="0"/>
              </a:rPr>
              <a:t>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-47</a:t>
            </a:r>
            <a:r>
              <a:rPr lang="en-US" sz="800">
                <a:latin typeface="Consolas" panose="020B0609020204030204" pitchFamily="49" charset="0"/>
              </a:rPr>
              <a:t> </a:t>
            </a:r>
            <a:r>
              <a:rPr lang="en-US" sz="800">
                <a:solidFill>
                  <a:srgbClr val="00B0F0"/>
                </a:solidFill>
                <a:latin typeface="Consolas" panose="020B0609020204030204" pitchFamily="49" charset="0"/>
              </a:rPr>
              <a:t>0.100011</a:t>
            </a:r>
            <a:r>
              <a:rPr lang="en-US" sz="800">
                <a:latin typeface="Consolas" panose="020B0609020204030204" pitchFamily="49" charset="0"/>
              </a:rPr>
              <a:t>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-48</a:t>
            </a:r>
            <a:r>
              <a:rPr lang="en-US" sz="800">
                <a:latin typeface="Consolas" panose="020B0609020204030204" pitchFamily="49" charset="0"/>
              </a:rPr>
              <a:t> </a:t>
            </a:r>
            <a:r>
              <a:rPr lang="en-US" sz="800">
                <a:solidFill>
                  <a:srgbClr val="00B0F0"/>
                </a:solidFill>
                <a:latin typeface="Consolas" panose="020B0609020204030204" pitchFamily="49" charset="0"/>
              </a:rPr>
              <a:t>0.10001</a:t>
            </a:r>
            <a:r>
              <a:rPr lang="en-US" sz="800">
                <a:latin typeface="Consolas" panose="020B0609020204030204" pitchFamily="49" charset="0"/>
              </a:rPr>
              <a:t>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-49</a:t>
            </a:r>
            <a:r>
              <a:rPr lang="en-US" sz="800">
                <a:latin typeface="Consolas" panose="020B0609020204030204" pitchFamily="49" charset="0"/>
              </a:rPr>
              <a:t> </a:t>
            </a:r>
            <a:r>
              <a:rPr lang="en-US" sz="800">
                <a:solidFill>
                  <a:srgbClr val="00B0F0"/>
                </a:solidFill>
                <a:latin typeface="Consolas" panose="020B0609020204030204" pitchFamily="49" charset="0"/>
              </a:rPr>
              <a:t>0.1001</a:t>
            </a:r>
            <a:r>
              <a:rPr lang="en-US" sz="800">
                <a:latin typeface="Consolas" panose="020B0609020204030204" pitchFamily="49" charset="0"/>
              </a:rPr>
              <a:t>0000000000000000000000000000000000000000000000000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-50</a:t>
            </a:r>
            <a:r>
              <a:rPr lang="en-US" sz="800">
                <a:latin typeface="Consolas" panose="020B0609020204030204" pitchFamily="49" charset="0"/>
              </a:rPr>
              <a:t> </a:t>
            </a:r>
            <a:r>
              <a:rPr lang="en-US" sz="800">
                <a:solidFill>
                  <a:srgbClr val="00B0F0"/>
                </a:solidFill>
                <a:latin typeface="Consolas" panose="020B0609020204030204" pitchFamily="49" charset="0"/>
              </a:rPr>
              <a:t>0.100</a:t>
            </a:r>
            <a:r>
              <a:rPr lang="en-US" sz="800">
                <a:latin typeface="Consolas" panose="020B0609020204030204" pitchFamily="49" charset="0"/>
              </a:rPr>
              <a:t>00000000000000000000000000000000000000000000000000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-51</a:t>
            </a:r>
            <a:r>
              <a:rPr lang="en-US" sz="800">
                <a:latin typeface="Consolas" panose="020B0609020204030204" pitchFamily="49" charset="0"/>
              </a:rPr>
              <a:t> </a:t>
            </a:r>
            <a:r>
              <a:rPr lang="en-US" sz="800">
                <a:solidFill>
                  <a:srgbClr val="00B0F0"/>
                </a:solidFill>
                <a:latin typeface="Consolas" panose="020B0609020204030204" pitchFamily="49" charset="0"/>
              </a:rPr>
              <a:t>0.100</a:t>
            </a:r>
            <a:r>
              <a:rPr lang="en-US" sz="800">
                <a:latin typeface="Consolas" panose="020B0609020204030204" pitchFamily="49" charset="0"/>
              </a:rPr>
              <a:t>00000000000000000000000000000000000000000000000000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-52</a:t>
            </a:r>
            <a:r>
              <a:rPr lang="en-US" sz="800">
                <a:latin typeface="Consolas" panose="020B0609020204030204" pitchFamily="49" charset="0"/>
              </a:rPr>
              <a:t> </a:t>
            </a:r>
            <a:r>
              <a:rPr lang="en-US" sz="800">
                <a:solidFill>
                  <a:srgbClr val="00B0F0"/>
                </a:solidFill>
                <a:latin typeface="Consolas" panose="020B0609020204030204" pitchFamily="49" charset="0"/>
              </a:rPr>
              <a:t>0.100</a:t>
            </a:r>
            <a:r>
              <a:rPr lang="en-US" sz="800">
                <a:latin typeface="Consolas" panose="020B0609020204030204" pitchFamily="49" charset="0"/>
              </a:rPr>
              <a:t>00000000000000000000000000000000000000000000000000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-53</a:t>
            </a:r>
            <a:r>
              <a:rPr lang="en-US" sz="800">
                <a:latin typeface="Consolas" panose="020B0609020204030204" pitchFamily="49" charset="0"/>
              </a:rPr>
              <a:t> </a:t>
            </a:r>
            <a:r>
              <a:rPr lang="en-US" sz="800">
                <a:solidFill>
                  <a:srgbClr val="00B0F0"/>
                </a:solidFill>
                <a:latin typeface="Consolas" panose="020B0609020204030204" pitchFamily="49" charset="0"/>
              </a:rPr>
              <a:t>0.100</a:t>
            </a:r>
            <a:r>
              <a:rPr lang="en-US" sz="800">
                <a:latin typeface="Consolas" panose="020B0609020204030204" pitchFamily="49" charset="0"/>
              </a:rPr>
              <a:t>00000000000000000000000000000000000000000000000000</a:t>
            </a:r>
            <a:endParaRPr lang="en-US" sz="800" dirty="0">
              <a:latin typeface="Consolas" panose="020B0609020204030204" pitchFamily="49" charset="0"/>
            </a:endParaRPr>
          </a:p>
        </p:txBody>
      </p:sp>
      <p:sp>
        <p:nvSpPr>
          <p:cNvPr id="2" name="Rectangle: Rounded Corners 1">
            <a:extLst>
              <a:ext uri="{FF2B5EF4-FFF2-40B4-BE49-F238E27FC236}">
                <a16:creationId xmlns:a16="http://schemas.microsoft.com/office/drawing/2014/main" id="{E3C27EDF-F8A1-4BCF-A8AB-A47D0DC3AE99}"/>
              </a:ext>
            </a:extLst>
          </p:cNvPr>
          <p:cNvSpPr/>
          <p:nvPr/>
        </p:nvSpPr>
        <p:spPr>
          <a:xfrm>
            <a:off x="4371543" y="2273181"/>
            <a:ext cx="2738558" cy="1965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B1A5418-22D6-4C1A-9C7E-1EED8D54CDBD}"/>
              </a:ext>
            </a:extLst>
          </p:cNvPr>
          <p:cNvSpPr/>
          <p:nvPr/>
        </p:nvSpPr>
        <p:spPr>
          <a:xfrm>
            <a:off x="970702" y="3510896"/>
            <a:ext cx="2028872" cy="1723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AA6EC961-D551-4B1A-96FD-C087C654F4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5083581"/>
      </p:ext>
    </p:extLst>
  </p:cSld>
  <p:clrMapOvr>
    <a:masterClrMapping/>
  </p:clrMapOvr>
  <mc:AlternateContent xmlns:mc="http://schemas.openxmlformats.org/markup-compatibility/2006">
    <mc:Choice xmlns:p14="http://schemas.microsoft.com/office/powerpoint/2010/main" Requires="p14">
      <p:transition spd="slow" p14:dur="2000" advTm="99337"/>
    </mc:Choice>
    <mc:Fallback>
      <p:transition spd="slow" advTm="9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2"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numerical algorithms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How do we find numerical algorithms that help us get better approximations?</a:t>
            </a:r>
          </a:p>
          <a:p>
            <a:pPr lvl="1"/>
            <a:r>
              <a:rPr lang="en-US" dirty="0"/>
              <a:t>We will introduce, review and explore seven tools that we will choose from:</a:t>
            </a:r>
          </a:p>
          <a:p>
            <a:pPr marL="1314450" lvl="2" indent="-457200">
              <a:buFont typeface="+mj-lt"/>
              <a:buAutoNum type="arabicPeriod"/>
            </a:pPr>
            <a:r>
              <a:rPr lang="en-US" dirty="0"/>
              <a:t>Weighted averages</a:t>
            </a:r>
          </a:p>
          <a:p>
            <a:pPr marL="1314450" lvl="2" indent="-457200">
              <a:buFont typeface="+mj-lt"/>
              <a:buAutoNum type="arabicPeriod"/>
            </a:pPr>
            <a:r>
              <a:rPr lang="en-US" dirty="0"/>
              <a:t>Iteration</a:t>
            </a:r>
          </a:p>
          <a:p>
            <a:pPr marL="1314450" lvl="2" indent="-457200">
              <a:buFont typeface="+mj-lt"/>
              <a:buAutoNum type="arabicPeriod"/>
            </a:pPr>
            <a:r>
              <a:rPr lang="en-US" dirty="0"/>
              <a:t>Linear algebra</a:t>
            </a:r>
          </a:p>
          <a:p>
            <a:pPr marL="1314450" lvl="2" indent="-457200">
              <a:buFont typeface="+mj-lt"/>
              <a:buAutoNum type="arabicPeriod"/>
            </a:pPr>
            <a:r>
              <a:rPr lang="en-US" dirty="0"/>
              <a:t>Interpolation</a:t>
            </a:r>
          </a:p>
          <a:p>
            <a:pPr marL="1314450" lvl="2" indent="-457200">
              <a:buFont typeface="+mj-lt"/>
              <a:buAutoNum type="arabicPeriod"/>
            </a:pPr>
            <a:r>
              <a:rPr lang="en-US" dirty="0"/>
              <a:t>Taylor series</a:t>
            </a:r>
          </a:p>
          <a:p>
            <a:pPr marL="1314450" lvl="2" indent="-457200">
              <a:buFont typeface="+mj-lt"/>
              <a:buAutoNum type="arabicPeriod"/>
            </a:pPr>
            <a:r>
              <a:rPr lang="en-US" dirty="0"/>
              <a:t>Bracketing</a:t>
            </a:r>
          </a:p>
          <a:p>
            <a:pPr marL="1314450" lvl="2" indent="-457200">
              <a:buFont typeface="+mj-lt"/>
              <a:buAutoNum type="arabicPeriod"/>
            </a:pPr>
            <a:r>
              <a:rPr lang="en-US" dirty="0"/>
              <a:t>Intermediate-value theorem</a:t>
            </a:r>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pic>
        <p:nvPicPr>
          <p:cNvPr id="9" name="Audio 8">
            <a:hlinkClick r:id="" action="ppaction://media"/>
            <a:extLst>
              <a:ext uri="{FF2B5EF4-FFF2-40B4-BE49-F238E27FC236}">
                <a16:creationId xmlns:a16="http://schemas.microsoft.com/office/drawing/2014/main" id="{8CB05A3F-3901-4AA6-82B9-AE481BAFD95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86708759"/>
      </p:ext>
    </p:extLst>
  </p:cSld>
  <p:clrMapOvr>
    <a:masterClrMapping/>
  </p:clrMapOvr>
  <mc:AlternateContent xmlns:mc="http://schemas.openxmlformats.org/markup-compatibility/2006">
    <mc:Choice xmlns:p14="http://schemas.microsoft.com/office/powerpoint/2010/main" Requires="p14">
      <p:transition spd="slow" p14:dur="2000" advTm="59727"/>
    </mc:Choice>
    <mc:Fallback>
      <p:transition spd="slow" advTm="5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Have seen how the binary representation appears to cause issues with what should be accurate formula</a:t>
            </a:r>
          </a:p>
          <a:p>
            <a:pPr lvl="1"/>
            <a:r>
              <a:rPr lang="en-US" dirty="0"/>
              <a:t>Know the seven tools we will use in this course</a:t>
            </a:r>
          </a:p>
          <a:p>
            <a:pPr lvl="1"/>
            <a:r>
              <a:rPr lang="en-US" dirty="0"/>
              <a:t>Understand what we will cover in the next seven topics</a:t>
            </a:r>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a:extLst>
              <a:ext uri="{FF2B5EF4-FFF2-40B4-BE49-F238E27FC236}">
                <a16:creationId xmlns:a16="http://schemas.microsoft.com/office/drawing/2014/main" id="{97C3FB1E-D245-499B-AD64-A2DFAE745BB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849"/>
    </mc:Choice>
    <mc:Fallback>
      <p:transition spd="slow" advTm="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a:t>
            </a:r>
            <a:r>
              <a:rPr lang="en-US" sz="1900" dirty="0"/>
              <a:t>https://en.wikipedia.org/wiki/Double-precision_floating-point_format</a:t>
            </a:r>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0BE0157A-7E66-474D-822D-59D74029CD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331"/>
    </mc:Choice>
    <mc:Fallback xmlns="">
      <p:transition spd="slow" advTm="2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65F91750-2FD6-4CCB-AD6F-BE517C722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262"/>
    </mc:Choice>
    <mc:Fallback xmlns="">
      <p:transition spd="slow" advTm="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E6DD75F8-5AA6-403A-BCEA-ACCF4BD8E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2192"/>
    </mc:Choice>
    <mc:Fallback xmlns="">
      <p:transition spd="slow" advTm="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8FCF087A-13F2-4F26-90BE-92C5B2375D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67"/>
    </mc:Choice>
    <mc:Fallback xmlns="">
      <p:transition spd="slow" advTm="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the issues with using analytic formulas with numerical values</a:t>
            </a:r>
          </a:p>
          <a:p>
            <a:pPr lvl="1"/>
            <a:r>
              <a:rPr lang="en-US" dirty="0"/>
              <a:t>Look at two formulas that approximate the same value,</a:t>
            </a:r>
            <a:br>
              <a:rPr lang="en-US" dirty="0"/>
            </a:br>
            <a:r>
              <a:rPr lang="en-US" dirty="0"/>
              <a:t>		but where one is significantly better</a:t>
            </a:r>
          </a:p>
          <a:p>
            <a:pPr lvl="1"/>
            <a:r>
              <a:rPr lang="en-US" dirty="0"/>
              <a:t>Describe the tools that we will use in this course to come up with numerical algorithms</a:t>
            </a:r>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29CFF65B-E754-4949-813D-BC43BBEA54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3594"/>
    </mc:Choice>
    <mc:Fallback>
      <p:transition spd="slow" advTm="3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In calculus, you saw the definition of the derivative is</a:t>
            </a:r>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70A14D1C-C43C-48B2-B4AB-A3E6AA64AF0F}"/>
              </a:ext>
            </a:extLst>
          </p:cNvPr>
          <p:cNvGraphicFramePr>
            <a:graphicFrameLocks noChangeAspect="1"/>
          </p:cNvGraphicFramePr>
          <p:nvPr>
            <p:extLst>
              <p:ext uri="{D42A27DB-BD31-4B8C-83A1-F6EECF244321}">
                <p14:modId xmlns:p14="http://schemas.microsoft.com/office/powerpoint/2010/main" val="3170654946"/>
              </p:ext>
            </p:extLst>
          </p:nvPr>
        </p:nvGraphicFramePr>
        <p:xfrm>
          <a:off x="2718952" y="2161414"/>
          <a:ext cx="3706095" cy="877321"/>
        </p:xfrm>
        <a:graphic>
          <a:graphicData uri="http://schemas.openxmlformats.org/presentationml/2006/ole">
            <mc:AlternateContent xmlns:mc="http://schemas.openxmlformats.org/markup-compatibility/2006">
              <mc:Choice xmlns:v="urn:schemas-microsoft-com:vml" Requires="v">
                <p:oleObj name="Equation" r:id="rId5" imgW="1663560" imgH="393480" progId="Equation.DSMT4">
                  <p:embed/>
                </p:oleObj>
              </mc:Choice>
              <mc:Fallback>
                <p:oleObj name="Equation" r:id="rId5" imgW="1663560" imgH="393480" progId="Equation.DSMT4">
                  <p:embed/>
                  <p:pic>
                    <p:nvPicPr>
                      <p:cNvPr id="8" name="Object 7">
                        <a:extLst>
                          <a:ext uri="{FF2B5EF4-FFF2-40B4-BE49-F238E27FC236}">
                            <a16:creationId xmlns:a16="http://schemas.microsoft.com/office/drawing/2014/main" id="{70A14D1C-C43C-48B2-B4AB-A3E6AA64AF0F}"/>
                          </a:ext>
                        </a:extLst>
                      </p:cNvPr>
                      <p:cNvPicPr/>
                      <p:nvPr/>
                    </p:nvPicPr>
                    <p:blipFill>
                      <a:blip r:embed="rId6"/>
                      <a:stretch>
                        <a:fillRect/>
                      </a:stretch>
                    </p:blipFill>
                    <p:spPr>
                      <a:xfrm>
                        <a:off x="2718952" y="2161414"/>
                        <a:ext cx="3706095" cy="877321"/>
                      </a:xfrm>
                      <a:prstGeom prst="rect">
                        <a:avLst/>
                      </a:prstGeom>
                    </p:spPr>
                  </p:pic>
                </p:oleObj>
              </mc:Fallback>
            </mc:AlternateContent>
          </a:graphicData>
        </a:graphic>
      </p:graphicFrame>
      <p:sp>
        <p:nvSpPr>
          <p:cNvPr id="11" name="Freeform: Shape 10">
            <a:extLst>
              <a:ext uri="{FF2B5EF4-FFF2-40B4-BE49-F238E27FC236}">
                <a16:creationId xmlns:a16="http://schemas.microsoft.com/office/drawing/2014/main" id="{8F695838-E2BD-49B9-9C90-7525D8183E05}"/>
              </a:ext>
            </a:extLst>
          </p:cNvPr>
          <p:cNvSpPr/>
          <p:nvPr/>
        </p:nvSpPr>
        <p:spPr>
          <a:xfrm>
            <a:off x="2104373" y="3419605"/>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2BDE677-5B6B-4CBB-A2BD-69E844B87B9A}"/>
              </a:ext>
            </a:extLst>
          </p:cNvPr>
          <p:cNvSpPr/>
          <p:nvPr/>
        </p:nvSpPr>
        <p:spPr>
          <a:xfrm>
            <a:off x="4320754" y="474285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C51278F-2BD9-45A2-8B2A-5B7A417E6C33}"/>
              </a:ext>
            </a:extLst>
          </p:cNvPr>
          <p:cNvCxnSpPr>
            <a:cxnSpLocks/>
          </p:cNvCxnSpPr>
          <p:nvPr/>
        </p:nvCxnSpPr>
        <p:spPr>
          <a:xfrm>
            <a:off x="4366474" y="559252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49E41EC-E588-4DE9-96D8-5776D3E5B348}"/>
              </a:ext>
            </a:extLst>
          </p:cNvPr>
          <p:cNvSpPr txBox="1"/>
          <p:nvPr/>
        </p:nvSpPr>
        <p:spPr>
          <a:xfrm>
            <a:off x="4217234" y="5781770"/>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p>
        </p:txBody>
      </p:sp>
      <p:cxnSp>
        <p:nvCxnSpPr>
          <p:cNvPr id="18" name="Straight Connector 17">
            <a:extLst>
              <a:ext uri="{FF2B5EF4-FFF2-40B4-BE49-F238E27FC236}">
                <a16:creationId xmlns:a16="http://schemas.microsoft.com/office/drawing/2014/main" id="{2C9F2EA7-F8CC-4D3D-B824-C68885697252}"/>
              </a:ext>
            </a:extLst>
          </p:cNvPr>
          <p:cNvCxnSpPr>
            <a:cxnSpLocks/>
          </p:cNvCxnSpPr>
          <p:nvPr/>
        </p:nvCxnSpPr>
        <p:spPr>
          <a:xfrm>
            <a:off x="5584277" y="5585533"/>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11BF0E-1FCC-42F4-B0BF-6B62388AD320}"/>
              </a:ext>
            </a:extLst>
          </p:cNvPr>
          <p:cNvSpPr txBox="1"/>
          <p:nvPr/>
        </p:nvSpPr>
        <p:spPr>
          <a:xfrm>
            <a:off x="5220235" y="5774779"/>
            <a:ext cx="728084"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 + h</a:t>
            </a:r>
          </a:p>
        </p:txBody>
      </p:sp>
      <p:sp>
        <p:nvSpPr>
          <p:cNvPr id="20" name="Oval 19">
            <a:extLst>
              <a:ext uri="{FF2B5EF4-FFF2-40B4-BE49-F238E27FC236}">
                <a16:creationId xmlns:a16="http://schemas.microsoft.com/office/drawing/2014/main" id="{2BBC74B7-77B6-4D10-BCB9-E1CF17059F0C}"/>
              </a:ext>
            </a:extLst>
          </p:cNvPr>
          <p:cNvSpPr/>
          <p:nvPr/>
        </p:nvSpPr>
        <p:spPr>
          <a:xfrm>
            <a:off x="5546946" y="410053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0C7F219-66D0-4684-880C-83CF112C3B38}"/>
              </a:ext>
            </a:extLst>
          </p:cNvPr>
          <p:cNvCxnSpPr>
            <a:cxnSpLocks/>
          </p:cNvCxnSpPr>
          <p:nvPr/>
        </p:nvCxnSpPr>
        <p:spPr>
          <a:xfrm flipH="1">
            <a:off x="2104373" y="5680002"/>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270A2E-3016-4EB5-BC20-3A52DBDC5181}"/>
              </a:ext>
            </a:extLst>
          </p:cNvPr>
          <p:cNvCxnSpPr>
            <a:cxnSpLocks/>
          </p:cNvCxnSpPr>
          <p:nvPr/>
        </p:nvCxnSpPr>
        <p:spPr>
          <a:xfrm flipV="1">
            <a:off x="4358085" y="4151468"/>
            <a:ext cx="1226192" cy="6324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4" name="Object 33">
            <a:extLst>
              <a:ext uri="{FF2B5EF4-FFF2-40B4-BE49-F238E27FC236}">
                <a16:creationId xmlns:a16="http://schemas.microsoft.com/office/drawing/2014/main" id="{6A33D5DA-3368-4E7D-810D-9E6B474A5A28}"/>
              </a:ext>
            </a:extLst>
          </p:cNvPr>
          <p:cNvGraphicFramePr>
            <a:graphicFrameLocks noChangeAspect="1"/>
          </p:cNvGraphicFramePr>
          <p:nvPr>
            <p:extLst>
              <p:ext uri="{D42A27DB-BD31-4B8C-83A1-F6EECF244321}">
                <p14:modId xmlns:p14="http://schemas.microsoft.com/office/powerpoint/2010/main" val="353199190"/>
              </p:ext>
            </p:extLst>
          </p:nvPr>
        </p:nvGraphicFramePr>
        <p:xfrm>
          <a:off x="5742925" y="3985114"/>
          <a:ext cx="1103313" cy="482600"/>
        </p:xfrm>
        <a:graphic>
          <a:graphicData uri="http://schemas.openxmlformats.org/presentationml/2006/ole">
            <mc:AlternateContent xmlns:mc="http://schemas.openxmlformats.org/markup-compatibility/2006">
              <mc:Choice xmlns:v="urn:schemas-microsoft-com:vml" Requires="v">
                <p:oleObj name="Equation" r:id="rId7" imgW="495000" imgH="215640" progId="Equation.DSMT4">
                  <p:embed/>
                </p:oleObj>
              </mc:Choice>
              <mc:Fallback>
                <p:oleObj name="Equation" r:id="rId7" imgW="495000" imgH="215640" progId="Equation.DSMT4">
                  <p:embed/>
                  <p:pic>
                    <p:nvPicPr>
                      <p:cNvPr id="8" name="Object 7">
                        <a:extLst>
                          <a:ext uri="{FF2B5EF4-FFF2-40B4-BE49-F238E27FC236}">
                            <a16:creationId xmlns:a16="http://schemas.microsoft.com/office/drawing/2014/main" id="{70A14D1C-C43C-48B2-B4AB-A3E6AA64AF0F}"/>
                          </a:ext>
                        </a:extLst>
                      </p:cNvPr>
                      <p:cNvPicPr/>
                      <p:nvPr/>
                    </p:nvPicPr>
                    <p:blipFill>
                      <a:blip r:embed="rId8"/>
                      <a:stretch>
                        <a:fillRect/>
                      </a:stretch>
                    </p:blipFill>
                    <p:spPr>
                      <a:xfrm>
                        <a:off x="5742925" y="3985114"/>
                        <a:ext cx="1103313" cy="48260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A91500EA-BDF8-4996-8445-1279C67E9B71}"/>
              </a:ext>
            </a:extLst>
          </p:cNvPr>
          <p:cNvGraphicFramePr>
            <a:graphicFrameLocks noChangeAspect="1"/>
          </p:cNvGraphicFramePr>
          <p:nvPr>
            <p:extLst>
              <p:ext uri="{D42A27DB-BD31-4B8C-83A1-F6EECF244321}">
                <p14:modId xmlns:p14="http://schemas.microsoft.com/office/powerpoint/2010/main" val="444751251"/>
              </p:ext>
            </p:extLst>
          </p:nvPr>
        </p:nvGraphicFramePr>
        <p:xfrm>
          <a:off x="3560208" y="4301360"/>
          <a:ext cx="706437" cy="482600"/>
        </p:xfrm>
        <a:graphic>
          <a:graphicData uri="http://schemas.openxmlformats.org/presentationml/2006/ole">
            <mc:AlternateContent xmlns:mc="http://schemas.openxmlformats.org/markup-compatibility/2006">
              <mc:Choice xmlns:v="urn:schemas-microsoft-com:vml" Requires="v">
                <p:oleObj name="Equation" r:id="rId9" imgW="317160" imgH="215640" progId="Equation.DSMT4">
                  <p:embed/>
                </p:oleObj>
              </mc:Choice>
              <mc:Fallback>
                <p:oleObj name="Equation" r:id="rId9" imgW="317160" imgH="215640" progId="Equation.DSMT4">
                  <p:embed/>
                  <p:pic>
                    <p:nvPicPr>
                      <p:cNvPr id="34" name="Object 33">
                        <a:extLst>
                          <a:ext uri="{FF2B5EF4-FFF2-40B4-BE49-F238E27FC236}">
                            <a16:creationId xmlns:a16="http://schemas.microsoft.com/office/drawing/2014/main" id="{6A33D5DA-3368-4E7D-810D-9E6B474A5A28}"/>
                          </a:ext>
                        </a:extLst>
                      </p:cNvPr>
                      <p:cNvPicPr/>
                      <p:nvPr/>
                    </p:nvPicPr>
                    <p:blipFill>
                      <a:blip r:embed="rId10"/>
                      <a:stretch>
                        <a:fillRect/>
                      </a:stretch>
                    </p:blipFill>
                    <p:spPr>
                      <a:xfrm>
                        <a:off x="3560208" y="4301360"/>
                        <a:ext cx="706437" cy="482600"/>
                      </a:xfrm>
                      <a:prstGeom prst="rect">
                        <a:avLst/>
                      </a:prstGeom>
                    </p:spPr>
                  </p:pic>
                </p:oleObj>
              </mc:Fallback>
            </mc:AlternateContent>
          </a:graphicData>
        </a:graphic>
      </p:graphicFrame>
      <p:pic>
        <p:nvPicPr>
          <p:cNvPr id="36" name="Audio 35">
            <a:hlinkClick r:id="" action="ppaction://media"/>
            <a:extLst>
              <a:ext uri="{FF2B5EF4-FFF2-40B4-BE49-F238E27FC236}">
                <a16:creationId xmlns:a16="http://schemas.microsoft.com/office/drawing/2014/main" id="{44FEEF33-9801-42A6-9AE8-AA493740F18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7034811"/>
      </p:ext>
    </p:extLst>
  </p:cSld>
  <p:clrMapOvr>
    <a:masterClrMapping/>
  </p:clrMapOvr>
  <mc:AlternateContent xmlns:mc="http://schemas.openxmlformats.org/markup-compatibility/2006">
    <mc:Choice xmlns:p14="http://schemas.microsoft.com/office/powerpoint/2010/main" Requires="p14">
      <p:transition spd="slow" p14:dur="2000" advTm="25991"/>
    </mc:Choice>
    <mc:Fallback>
      <p:transition spd="slow" advTm="2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Claim, here is an alternate definition of the derivative:</a:t>
            </a:r>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a:extLst>
              <a:ext uri="{FF2B5EF4-FFF2-40B4-BE49-F238E27FC236}">
                <a16:creationId xmlns:a16="http://schemas.microsoft.com/office/drawing/2014/main" id="{70A14D1C-C43C-48B2-B4AB-A3E6AA64AF0F}"/>
              </a:ext>
            </a:extLst>
          </p:cNvPr>
          <p:cNvGraphicFramePr>
            <a:graphicFrameLocks noChangeAspect="1"/>
          </p:cNvGraphicFramePr>
          <p:nvPr>
            <p:extLst>
              <p:ext uri="{D42A27DB-BD31-4B8C-83A1-F6EECF244321}">
                <p14:modId xmlns:p14="http://schemas.microsoft.com/office/powerpoint/2010/main" val="785807238"/>
              </p:ext>
            </p:extLst>
          </p:nvPr>
        </p:nvGraphicFramePr>
        <p:xfrm>
          <a:off x="2520950" y="2162175"/>
          <a:ext cx="4102100" cy="876300"/>
        </p:xfrm>
        <a:graphic>
          <a:graphicData uri="http://schemas.openxmlformats.org/presentationml/2006/ole">
            <mc:AlternateContent xmlns:mc="http://schemas.openxmlformats.org/markup-compatibility/2006">
              <mc:Choice xmlns:v="urn:schemas-microsoft-com:vml" Requires="v">
                <p:oleObj name="Equation" r:id="rId5" imgW="1841400" imgH="393480" progId="Equation.DSMT4">
                  <p:embed/>
                </p:oleObj>
              </mc:Choice>
              <mc:Fallback>
                <p:oleObj name="Equation" r:id="rId5" imgW="1841400" imgH="393480" progId="Equation.DSMT4">
                  <p:embed/>
                  <p:pic>
                    <p:nvPicPr>
                      <p:cNvPr id="8" name="Object 7">
                        <a:extLst>
                          <a:ext uri="{FF2B5EF4-FFF2-40B4-BE49-F238E27FC236}">
                            <a16:creationId xmlns:a16="http://schemas.microsoft.com/office/drawing/2014/main" id="{70A14D1C-C43C-48B2-B4AB-A3E6AA64AF0F}"/>
                          </a:ext>
                        </a:extLst>
                      </p:cNvPr>
                      <p:cNvPicPr/>
                      <p:nvPr/>
                    </p:nvPicPr>
                    <p:blipFill>
                      <a:blip r:embed="rId6"/>
                      <a:stretch>
                        <a:fillRect/>
                      </a:stretch>
                    </p:blipFill>
                    <p:spPr>
                      <a:xfrm>
                        <a:off x="2520950" y="2162175"/>
                        <a:ext cx="4102100" cy="876300"/>
                      </a:xfrm>
                      <a:prstGeom prst="rect">
                        <a:avLst/>
                      </a:prstGeom>
                    </p:spPr>
                  </p:pic>
                </p:oleObj>
              </mc:Fallback>
            </mc:AlternateContent>
          </a:graphicData>
        </a:graphic>
      </p:graphicFrame>
      <p:sp>
        <p:nvSpPr>
          <p:cNvPr id="11" name="Freeform: Shape 10">
            <a:extLst>
              <a:ext uri="{FF2B5EF4-FFF2-40B4-BE49-F238E27FC236}">
                <a16:creationId xmlns:a16="http://schemas.microsoft.com/office/drawing/2014/main" id="{8F695838-E2BD-49B9-9C90-7525D8183E05}"/>
              </a:ext>
            </a:extLst>
          </p:cNvPr>
          <p:cNvSpPr/>
          <p:nvPr/>
        </p:nvSpPr>
        <p:spPr>
          <a:xfrm>
            <a:off x="2104373" y="3419605"/>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2BDE677-5B6B-4CBB-A2BD-69E844B87B9A}"/>
              </a:ext>
            </a:extLst>
          </p:cNvPr>
          <p:cNvSpPr/>
          <p:nvPr/>
        </p:nvSpPr>
        <p:spPr>
          <a:xfrm>
            <a:off x="4320754" y="474285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C51278F-2BD9-45A2-8B2A-5B7A417E6C33}"/>
              </a:ext>
            </a:extLst>
          </p:cNvPr>
          <p:cNvCxnSpPr>
            <a:cxnSpLocks/>
          </p:cNvCxnSpPr>
          <p:nvPr/>
        </p:nvCxnSpPr>
        <p:spPr>
          <a:xfrm>
            <a:off x="4366474" y="559252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49E41EC-E588-4DE9-96D8-5776D3E5B348}"/>
              </a:ext>
            </a:extLst>
          </p:cNvPr>
          <p:cNvSpPr txBox="1"/>
          <p:nvPr/>
        </p:nvSpPr>
        <p:spPr>
          <a:xfrm>
            <a:off x="4217234" y="5781770"/>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p>
        </p:txBody>
      </p:sp>
      <p:cxnSp>
        <p:nvCxnSpPr>
          <p:cNvPr id="18" name="Straight Connector 17">
            <a:extLst>
              <a:ext uri="{FF2B5EF4-FFF2-40B4-BE49-F238E27FC236}">
                <a16:creationId xmlns:a16="http://schemas.microsoft.com/office/drawing/2014/main" id="{2C9F2EA7-F8CC-4D3D-B824-C68885697252}"/>
              </a:ext>
            </a:extLst>
          </p:cNvPr>
          <p:cNvCxnSpPr>
            <a:cxnSpLocks/>
          </p:cNvCxnSpPr>
          <p:nvPr/>
        </p:nvCxnSpPr>
        <p:spPr>
          <a:xfrm>
            <a:off x="5584277" y="5585533"/>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11BF0E-1FCC-42F4-B0BF-6B62388AD320}"/>
              </a:ext>
            </a:extLst>
          </p:cNvPr>
          <p:cNvSpPr txBox="1"/>
          <p:nvPr/>
        </p:nvSpPr>
        <p:spPr>
          <a:xfrm>
            <a:off x="5220235" y="5774779"/>
            <a:ext cx="728084"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 + h</a:t>
            </a:r>
          </a:p>
        </p:txBody>
      </p:sp>
      <p:sp>
        <p:nvSpPr>
          <p:cNvPr id="20" name="Oval 19">
            <a:extLst>
              <a:ext uri="{FF2B5EF4-FFF2-40B4-BE49-F238E27FC236}">
                <a16:creationId xmlns:a16="http://schemas.microsoft.com/office/drawing/2014/main" id="{2BBC74B7-77B6-4D10-BCB9-E1CF17059F0C}"/>
              </a:ext>
            </a:extLst>
          </p:cNvPr>
          <p:cNvSpPr/>
          <p:nvPr/>
        </p:nvSpPr>
        <p:spPr>
          <a:xfrm>
            <a:off x="5546946" y="410053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0C7F219-66D0-4684-880C-83CF112C3B38}"/>
              </a:ext>
            </a:extLst>
          </p:cNvPr>
          <p:cNvCxnSpPr>
            <a:cxnSpLocks/>
          </p:cNvCxnSpPr>
          <p:nvPr/>
        </p:nvCxnSpPr>
        <p:spPr>
          <a:xfrm flipH="1">
            <a:off x="2104373" y="5680002"/>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270A2E-3016-4EB5-BC20-3A52DBDC5181}"/>
              </a:ext>
            </a:extLst>
          </p:cNvPr>
          <p:cNvCxnSpPr>
            <a:cxnSpLocks/>
          </p:cNvCxnSpPr>
          <p:nvPr/>
        </p:nvCxnSpPr>
        <p:spPr>
          <a:xfrm flipV="1">
            <a:off x="3161254" y="4151468"/>
            <a:ext cx="2423023" cy="9658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704864-20AC-4CAE-A417-4B3A4FF0C762}"/>
              </a:ext>
            </a:extLst>
          </p:cNvPr>
          <p:cNvCxnSpPr>
            <a:cxnSpLocks/>
          </p:cNvCxnSpPr>
          <p:nvPr/>
        </p:nvCxnSpPr>
        <p:spPr>
          <a:xfrm>
            <a:off x="3161254" y="5586931"/>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533738-76D7-4C31-8C37-D64A7C41D770}"/>
              </a:ext>
            </a:extLst>
          </p:cNvPr>
          <p:cNvSpPr txBox="1"/>
          <p:nvPr/>
        </p:nvSpPr>
        <p:spPr>
          <a:xfrm>
            <a:off x="2819653" y="5776177"/>
            <a:ext cx="683200"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 – h</a:t>
            </a:r>
          </a:p>
        </p:txBody>
      </p:sp>
      <p:sp>
        <p:nvSpPr>
          <p:cNvPr id="24" name="Oval 23">
            <a:extLst>
              <a:ext uri="{FF2B5EF4-FFF2-40B4-BE49-F238E27FC236}">
                <a16:creationId xmlns:a16="http://schemas.microsoft.com/office/drawing/2014/main" id="{DE3F2EE6-1E58-4C07-914A-F8E427A1CFCA}"/>
              </a:ext>
            </a:extLst>
          </p:cNvPr>
          <p:cNvSpPr/>
          <p:nvPr/>
        </p:nvSpPr>
        <p:spPr>
          <a:xfrm>
            <a:off x="3122525" y="507142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Object 24">
            <a:extLst>
              <a:ext uri="{FF2B5EF4-FFF2-40B4-BE49-F238E27FC236}">
                <a16:creationId xmlns:a16="http://schemas.microsoft.com/office/drawing/2014/main" id="{1773B38A-3E29-49B0-BE44-40BE122C4CF9}"/>
              </a:ext>
            </a:extLst>
          </p:cNvPr>
          <p:cNvGraphicFramePr>
            <a:graphicFrameLocks noChangeAspect="1"/>
          </p:cNvGraphicFramePr>
          <p:nvPr>
            <p:extLst>
              <p:ext uri="{D42A27DB-BD31-4B8C-83A1-F6EECF244321}">
                <p14:modId xmlns:p14="http://schemas.microsoft.com/office/powerpoint/2010/main" val="2774944465"/>
              </p:ext>
            </p:extLst>
          </p:nvPr>
        </p:nvGraphicFramePr>
        <p:xfrm>
          <a:off x="5742925" y="3985114"/>
          <a:ext cx="1103313" cy="482600"/>
        </p:xfrm>
        <a:graphic>
          <a:graphicData uri="http://schemas.openxmlformats.org/presentationml/2006/ole">
            <mc:AlternateContent xmlns:mc="http://schemas.openxmlformats.org/markup-compatibility/2006">
              <mc:Choice xmlns:v="urn:schemas-microsoft-com:vml" Requires="v">
                <p:oleObj name="Equation" r:id="rId7" imgW="495000" imgH="215640" progId="Equation.DSMT4">
                  <p:embed/>
                </p:oleObj>
              </mc:Choice>
              <mc:Fallback>
                <p:oleObj name="Equation" r:id="rId7" imgW="495000" imgH="215640" progId="Equation.DSMT4">
                  <p:embed/>
                  <p:pic>
                    <p:nvPicPr>
                      <p:cNvPr id="34" name="Object 33">
                        <a:extLst>
                          <a:ext uri="{FF2B5EF4-FFF2-40B4-BE49-F238E27FC236}">
                            <a16:creationId xmlns:a16="http://schemas.microsoft.com/office/drawing/2014/main" id="{6A33D5DA-3368-4E7D-810D-9E6B474A5A28}"/>
                          </a:ext>
                        </a:extLst>
                      </p:cNvPr>
                      <p:cNvPicPr/>
                      <p:nvPr/>
                    </p:nvPicPr>
                    <p:blipFill>
                      <a:blip r:embed="rId8"/>
                      <a:stretch>
                        <a:fillRect/>
                      </a:stretch>
                    </p:blipFill>
                    <p:spPr>
                      <a:xfrm>
                        <a:off x="5742925" y="3985114"/>
                        <a:ext cx="1103313" cy="4826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C40E880-9D9A-41EE-88A4-EBD173043EF0}"/>
              </a:ext>
            </a:extLst>
          </p:cNvPr>
          <p:cNvGraphicFramePr>
            <a:graphicFrameLocks noChangeAspect="1"/>
          </p:cNvGraphicFramePr>
          <p:nvPr>
            <p:extLst>
              <p:ext uri="{D42A27DB-BD31-4B8C-83A1-F6EECF244321}">
                <p14:modId xmlns:p14="http://schemas.microsoft.com/office/powerpoint/2010/main" val="1622008493"/>
              </p:ext>
            </p:extLst>
          </p:nvPr>
        </p:nvGraphicFramePr>
        <p:xfrm>
          <a:off x="2270125" y="4529138"/>
          <a:ext cx="1101725" cy="482600"/>
        </p:xfrm>
        <a:graphic>
          <a:graphicData uri="http://schemas.openxmlformats.org/presentationml/2006/ole">
            <mc:AlternateContent xmlns:mc="http://schemas.openxmlformats.org/markup-compatibility/2006">
              <mc:Choice xmlns:v="urn:schemas-microsoft-com:vml" Requires="v">
                <p:oleObj name="Equation" r:id="rId9" imgW="495000" imgH="215640" progId="Equation.DSMT4">
                  <p:embed/>
                </p:oleObj>
              </mc:Choice>
              <mc:Fallback>
                <p:oleObj name="Equation" r:id="rId9" imgW="495000" imgH="215640" progId="Equation.DSMT4">
                  <p:embed/>
                  <p:pic>
                    <p:nvPicPr>
                      <p:cNvPr id="35" name="Object 34">
                        <a:extLst>
                          <a:ext uri="{FF2B5EF4-FFF2-40B4-BE49-F238E27FC236}">
                            <a16:creationId xmlns:a16="http://schemas.microsoft.com/office/drawing/2014/main" id="{A91500EA-BDF8-4996-8445-1279C67E9B71}"/>
                          </a:ext>
                        </a:extLst>
                      </p:cNvPr>
                      <p:cNvPicPr/>
                      <p:nvPr/>
                    </p:nvPicPr>
                    <p:blipFill>
                      <a:blip r:embed="rId10"/>
                      <a:stretch>
                        <a:fillRect/>
                      </a:stretch>
                    </p:blipFill>
                    <p:spPr>
                      <a:xfrm>
                        <a:off x="2270125" y="4529138"/>
                        <a:ext cx="1101725" cy="4826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6B4855A3-D0F7-4469-82BD-D0A4B80BEA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752620"/>
      </p:ext>
    </p:extLst>
  </p:cSld>
  <p:clrMapOvr>
    <a:masterClrMapping/>
  </p:clrMapOvr>
  <mc:AlternateContent xmlns:mc="http://schemas.openxmlformats.org/markup-compatibility/2006">
    <mc:Choice xmlns:p14="http://schemas.microsoft.com/office/powerpoint/2010/main" Requires="p14">
      <p:transition spd="slow" p14:dur="2000" advTm="33630"/>
    </mc:Choice>
    <mc:Fallback>
      <p:transition spd="slow" advTm="3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You could claim the definitions are equivalent mathematically:</a:t>
            </a:r>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30" name="Object 29">
            <a:extLst>
              <a:ext uri="{FF2B5EF4-FFF2-40B4-BE49-F238E27FC236}">
                <a16:creationId xmlns:a16="http://schemas.microsoft.com/office/drawing/2014/main" id="{1CDE127F-5064-42E2-BFA6-2853C0601E40}"/>
              </a:ext>
            </a:extLst>
          </p:cNvPr>
          <p:cNvGraphicFramePr>
            <a:graphicFrameLocks noChangeAspect="1"/>
          </p:cNvGraphicFramePr>
          <p:nvPr>
            <p:extLst>
              <p:ext uri="{D42A27DB-BD31-4B8C-83A1-F6EECF244321}">
                <p14:modId xmlns:p14="http://schemas.microsoft.com/office/powerpoint/2010/main" val="731266933"/>
              </p:ext>
            </p:extLst>
          </p:nvPr>
        </p:nvGraphicFramePr>
        <p:xfrm>
          <a:off x="1664857" y="2099497"/>
          <a:ext cx="4102100" cy="876300"/>
        </p:xfrm>
        <a:graphic>
          <a:graphicData uri="http://schemas.openxmlformats.org/presentationml/2006/ole">
            <mc:AlternateContent xmlns:mc="http://schemas.openxmlformats.org/markup-compatibility/2006">
              <mc:Choice xmlns:v="urn:schemas-microsoft-com:vml" Requires="v">
                <p:oleObj name="Equation" r:id="rId5" imgW="1841400" imgH="393480" progId="Equation.DSMT4">
                  <p:embed/>
                </p:oleObj>
              </mc:Choice>
              <mc:Fallback>
                <p:oleObj name="Equation" r:id="rId5" imgW="1841400" imgH="393480" progId="Equation.DSMT4">
                  <p:embed/>
                  <p:pic>
                    <p:nvPicPr>
                      <p:cNvPr id="30" name="Object 29">
                        <a:extLst>
                          <a:ext uri="{FF2B5EF4-FFF2-40B4-BE49-F238E27FC236}">
                            <a16:creationId xmlns:a16="http://schemas.microsoft.com/office/drawing/2014/main" id="{1CDE127F-5064-42E2-BFA6-2853C0601E40}"/>
                          </a:ext>
                        </a:extLst>
                      </p:cNvPr>
                      <p:cNvPicPr/>
                      <p:nvPr/>
                    </p:nvPicPr>
                    <p:blipFill>
                      <a:blip r:embed="rId6"/>
                      <a:stretch>
                        <a:fillRect/>
                      </a:stretch>
                    </p:blipFill>
                    <p:spPr>
                      <a:xfrm>
                        <a:off x="1664857" y="2099497"/>
                        <a:ext cx="4102100" cy="8763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149B872E-C1F3-463E-8F4E-1E3EE7C6059A}"/>
              </a:ext>
            </a:extLst>
          </p:cNvPr>
          <p:cNvGraphicFramePr>
            <a:graphicFrameLocks noChangeAspect="1"/>
          </p:cNvGraphicFramePr>
          <p:nvPr>
            <p:extLst>
              <p:ext uri="{D42A27DB-BD31-4B8C-83A1-F6EECF244321}">
                <p14:modId xmlns:p14="http://schemas.microsoft.com/office/powerpoint/2010/main" val="3922409571"/>
              </p:ext>
            </p:extLst>
          </p:nvPr>
        </p:nvGraphicFramePr>
        <p:xfrm>
          <a:off x="2738204" y="2967408"/>
          <a:ext cx="4752975" cy="819150"/>
        </p:xfrm>
        <a:graphic>
          <a:graphicData uri="http://schemas.openxmlformats.org/presentationml/2006/ole">
            <mc:AlternateContent xmlns:mc="http://schemas.openxmlformats.org/markup-compatibility/2006">
              <mc:Choice xmlns:v="urn:schemas-microsoft-com:vml" Requires="v">
                <p:oleObj name="Equation" r:id="rId7" imgW="2133360" imgH="368280" progId="Equation.DSMT4">
                  <p:embed/>
                </p:oleObj>
              </mc:Choice>
              <mc:Fallback>
                <p:oleObj name="Equation" r:id="rId7" imgW="2133360" imgH="368280" progId="Equation.DSMT4">
                  <p:embed/>
                  <p:pic>
                    <p:nvPicPr>
                      <p:cNvPr id="30" name="Object 29">
                        <a:extLst>
                          <a:ext uri="{FF2B5EF4-FFF2-40B4-BE49-F238E27FC236}">
                            <a16:creationId xmlns:a16="http://schemas.microsoft.com/office/drawing/2014/main" id="{1CDE127F-5064-42E2-BFA6-2853C0601E40}"/>
                          </a:ext>
                        </a:extLst>
                      </p:cNvPr>
                      <p:cNvPicPr/>
                      <p:nvPr/>
                    </p:nvPicPr>
                    <p:blipFill>
                      <a:blip r:embed="rId8"/>
                      <a:stretch>
                        <a:fillRect/>
                      </a:stretch>
                    </p:blipFill>
                    <p:spPr>
                      <a:xfrm>
                        <a:off x="2738204" y="2967408"/>
                        <a:ext cx="4752975" cy="81915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E18D3C42-AD86-447A-A601-0FEE8EF33E5C}"/>
              </a:ext>
            </a:extLst>
          </p:cNvPr>
          <p:cNvGraphicFramePr>
            <a:graphicFrameLocks noChangeAspect="1"/>
          </p:cNvGraphicFramePr>
          <p:nvPr>
            <p:extLst>
              <p:ext uri="{D42A27DB-BD31-4B8C-83A1-F6EECF244321}">
                <p14:modId xmlns:p14="http://schemas.microsoft.com/office/powerpoint/2010/main" val="778339247"/>
              </p:ext>
            </p:extLst>
          </p:nvPr>
        </p:nvGraphicFramePr>
        <p:xfrm>
          <a:off x="2738204" y="3781330"/>
          <a:ext cx="5289550" cy="931862"/>
        </p:xfrm>
        <a:graphic>
          <a:graphicData uri="http://schemas.openxmlformats.org/presentationml/2006/ole">
            <mc:AlternateContent xmlns:mc="http://schemas.openxmlformats.org/markup-compatibility/2006">
              <mc:Choice xmlns:v="urn:schemas-microsoft-com:vml" Requires="v">
                <p:oleObj name="Equation" r:id="rId9" imgW="2374560" imgH="419040" progId="Equation.DSMT4">
                  <p:embed/>
                </p:oleObj>
              </mc:Choice>
              <mc:Fallback>
                <p:oleObj name="Equation" r:id="rId9" imgW="2374560" imgH="419040" progId="Equation.DSMT4">
                  <p:embed/>
                  <p:pic>
                    <p:nvPicPr>
                      <p:cNvPr id="28" name="Object 27">
                        <a:extLst>
                          <a:ext uri="{FF2B5EF4-FFF2-40B4-BE49-F238E27FC236}">
                            <a16:creationId xmlns:a16="http://schemas.microsoft.com/office/drawing/2014/main" id="{149B872E-C1F3-463E-8F4E-1E3EE7C6059A}"/>
                          </a:ext>
                        </a:extLst>
                      </p:cNvPr>
                      <p:cNvPicPr/>
                      <p:nvPr/>
                    </p:nvPicPr>
                    <p:blipFill>
                      <a:blip r:embed="rId10"/>
                      <a:stretch>
                        <a:fillRect/>
                      </a:stretch>
                    </p:blipFill>
                    <p:spPr>
                      <a:xfrm>
                        <a:off x="2738204" y="3781330"/>
                        <a:ext cx="5289550" cy="931862"/>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46257EE6-067D-46F0-94DF-FDB6FD7983DF}"/>
              </a:ext>
            </a:extLst>
          </p:cNvPr>
          <p:cNvGraphicFramePr>
            <a:graphicFrameLocks noChangeAspect="1"/>
          </p:cNvGraphicFramePr>
          <p:nvPr>
            <p:extLst>
              <p:ext uri="{D42A27DB-BD31-4B8C-83A1-F6EECF244321}">
                <p14:modId xmlns:p14="http://schemas.microsoft.com/office/powerpoint/2010/main" val="3324114135"/>
              </p:ext>
            </p:extLst>
          </p:nvPr>
        </p:nvGraphicFramePr>
        <p:xfrm>
          <a:off x="2738204" y="4698016"/>
          <a:ext cx="5657850" cy="817563"/>
        </p:xfrm>
        <a:graphic>
          <a:graphicData uri="http://schemas.openxmlformats.org/presentationml/2006/ole">
            <mc:AlternateContent xmlns:mc="http://schemas.openxmlformats.org/markup-compatibility/2006">
              <mc:Choice xmlns:v="urn:schemas-microsoft-com:vml" Requires="v">
                <p:oleObj name="Equation" r:id="rId11" imgW="2539800" imgH="368280" progId="Equation.DSMT4">
                  <p:embed/>
                </p:oleObj>
              </mc:Choice>
              <mc:Fallback>
                <p:oleObj name="Equation" r:id="rId11" imgW="2539800" imgH="368280" progId="Equation.DSMT4">
                  <p:embed/>
                  <p:pic>
                    <p:nvPicPr>
                      <p:cNvPr id="29" name="Object 28">
                        <a:extLst>
                          <a:ext uri="{FF2B5EF4-FFF2-40B4-BE49-F238E27FC236}">
                            <a16:creationId xmlns:a16="http://schemas.microsoft.com/office/drawing/2014/main" id="{E18D3C42-AD86-447A-A601-0FEE8EF33E5C}"/>
                          </a:ext>
                        </a:extLst>
                      </p:cNvPr>
                      <p:cNvPicPr/>
                      <p:nvPr/>
                    </p:nvPicPr>
                    <p:blipFill>
                      <a:blip r:embed="rId12"/>
                      <a:stretch>
                        <a:fillRect/>
                      </a:stretch>
                    </p:blipFill>
                    <p:spPr>
                      <a:xfrm>
                        <a:off x="2738204" y="4698016"/>
                        <a:ext cx="5657850" cy="817563"/>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C05AE6D5-4255-4848-B51D-DF6093AFC2C2}"/>
              </a:ext>
            </a:extLst>
          </p:cNvPr>
          <p:cNvGraphicFramePr>
            <a:graphicFrameLocks noChangeAspect="1"/>
          </p:cNvGraphicFramePr>
          <p:nvPr>
            <p:extLst>
              <p:ext uri="{D42A27DB-BD31-4B8C-83A1-F6EECF244321}">
                <p14:modId xmlns:p14="http://schemas.microsoft.com/office/powerpoint/2010/main" val="4002520406"/>
              </p:ext>
            </p:extLst>
          </p:nvPr>
        </p:nvGraphicFramePr>
        <p:xfrm>
          <a:off x="2738204" y="5502603"/>
          <a:ext cx="4271962" cy="846137"/>
        </p:xfrm>
        <a:graphic>
          <a:graphicData uri="http://schemas.openxmlformats.org/presentationml/2006/ole">
            <mc:AlternateContent xmlns:mc="http://schemas.openxmlformats.org/markup-compatibility/2006">
              <mc:Choice xmlns:v="urn:schemas-microsoft-com:vml" Requires="v">
                <p:oleObj name="Equation" r:id="rId13" imgW="1917360" imgH="380880" progId="Equation.DSMT4">
                  <p:embed/>
                </p:oleObj>
              </mc:Choice>
              <mc:Fallback>
                <p:oleObj name="Equation" r:id="rId13" imgW="1917360" imgH="380880" progId="Equation.DSMT4">
                  <p:embed/>
                  <p:pic>
                    <p:nvPicPr>
                      <p:cNvPr id="31" name="Object 30">
                        <a:extLst>
                          <a:ext uri="{FF2B5EF4-FFF2-40B4-BE49-F238E27FC236}">
                            <a16:creationId xmlns:a16="http://schemas.microsoft.com/office/drawing/2014/main" id="{46257EE6-067D-46F0-94DF-FDB6FD7983DF}"/>
                          </a:ext>
                        </a:extLst>
                      </p:cNvPr>
                      <p:cNvPicPr/>
                      <p:nvPr/>
                    </p:nvPicPr>
                    <p:blipFill>
                      <a:blip r:embed="rId14"/>
                      <a:stretch>
                        <a:fillRect/>
                      </a:stretch>
                    </p:blipFill>
                    <p:spPr>
                      <a:xfrm>
                        <a:off x="2738204" y="5502603"/>
                        <a:ext cx="4271962" cy="84613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79A6607-7E1D-4F86-A967-03E1F99324B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4673784"/>
      </p:ext>
    </p:extLst>
  </p:cSld>
  <p:clrMapOvr>
    <a:masterClrMapping/>
  </p:clrMapOvr>
  <mc:AlternateContent xmlns:mc="http://schemas.openxmlformats.org/markup-compatibility/2006">
    <mc:Choice xmlns:p14="http://schemas.microsoft.com/office/powerpoint/2010/main" Requires="p14">
      <p:transition spd="slow" p14:dur="2000" advTm="126804"/>
    </mc:Choice>
    <mc:Fallback>
      <p:transition spd="slow" advTm="12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Let us approximate the derivative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br>
              <a:rPr lang="en-US" dirty="0"/>
            </a:br>
            <a:r>
              <a:rPr lang="en-US" dirty="0"/>
              <a:t>at </a:t>
            </a:r>
            <a:r>
              <a:rPr lang="en-US" i="1" dirty="0">
                <a:latin typeface="Times New Roman" panose="02020603050405020304" pitchFamily="18" charset="0"/>
              </a:rPr>
              <a:t>x</a:t>
            </a:r>
            <a:r>
              <a:rPr lang="en-US" dirty="0">
                <a:latin typeface="Times New Roman" panose="02020603050405020304" pitchFamily="18" charset="0"/>
              </a:rPr>
              <a:t> = 1</a:t>
            </a:r>
            <a:r>
              <a:rPr lang="en-US" dirty="0"/>
              <a:t> and see what happens in </a:t>
            </a:r>
            <a:r>
              <a:rPr lang="en-US" dirty="0" err="1"/>
              <a:t>M</a:t>
            </a:r>
            <a:r>
              <a:rPr lang="en-US" cap="small" dirty="0" err="1"/>
              <a:t>atlab</a:t>
            </a:r>
            <a:r>
              <a:rPr lang="en-US" dirty="0"/>
              <a:t>:</a:t>
            </a:r>
          </a:p>
          <a:p>
            <a:pPr marL="400050" lvl="1" indent="0">
              <a:buNone/>
            </a:pPr>
            <a:r>
              <a:rPr lang="en-US" sz="1600" dirty="0">
                <a:latin typeface="Consolas" panose="020B0609020204030204" pitchFamily="49" charset="0"/>
              </a:rPr>
              <a:t>&gt;&gt; cos(1) % The correct answer</a:t>
            </a:r>
          </a:p>
          <a:p>
            <a:pPr marL="400050" lvl="1" indent="0">
              <a:buNone/>
            </a:pPr>
            <a:r>
              <a:rPr lang="en-US" sz="1600" dirty="0">
                <a:latin typeface="Consolas" panose="020B0609020204030204" pitchFamily="49" charset="0"/>
              </a:rPr>
              <a:t>    </a:t>
            </a:r>
            <a:r>
              <a:rPr lang="en-US" sz="1600" dirty="0" err="1">
                <a:latin typeface="Consolas" panose="020B0609020204030204" pitchFamily="49" charset="0"/>
              </a:rPr>
              <a:t>ans</a:t>
            </a: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0.540302305868140</a:t>
            </a:r>
          </a:p>
          <a:p>
            <a:pPr marL="400050" lvl="1" indent="0">
              <a:buNone/>
            </a:pPr>
            <a:endParaRPr lang="en-US" sz="1600" dirty="0">
              <a:latin typeface="Consolas" panose="020B0609020204030204" pitchFamily="49" charset="0"/>
            </a:endParaRPr>
          </a:p>
          <a:p>
            <a:pPr marL="400050" lvl="1" indent="0">
              <a:buNone/>
            </a:pPr>
            <a:r>
              <a:rPr lang="en-US" sz="1600" dirty="0">
                <a:latin typeface="Consolas" panose="020B0609020204030204" pitchFamily="49" charset="0"/>
              </a:rPr>
              <a:t>&gt;&gt; % This is a for loop with 'n'</a:t>
            </a:r>
          </a:p>
          <a:p>
            <a:pPr marL="400050" lvl="1" indent="0">
              <a:buNone/>
            </a:pPr>
            <a:r>
              <a:rPr lang="en-US" sz="1600" dirty="0">
                <a:latin typeface="Consolas" panose="020B0609020204030204" pitchFamily="49" charset="0"/>
              </a:rPr>
              <a:t>&gt;&gt; % going from 0 to 17</a:t>
            </a:r>
          </a:p>
          <a:p>
            <a:pPr marL="400050" lvl="1" indent="0">
              <a:buNone/>
            </a:pPr>
            <a:r>
              <a:rPr lang="en-US" sz="1600" dirty="0">
                <a:latin typeface="Consolas" panose="020B0609020204030204" pitchFamily="49" charset="0"/>
              </a:rPr>
              <a:t>&gt;&gt; for n = 0:17</a:t>
            </a:r>
          </a:p>
          <a:p>
            <a:pPr marL="400050" lvl="1" indent="0">
              <a:buNone/>
            </a:pPr>
            <a:r>
              <a:rPr lang="en-US" sz="1600" dirty="0">
                <a:latin typeface="Consolas" panose="020B0609020204030204" pitchFamily="49" charset="0"/>
              </a:rPr>
              <a:t>    h = 10.0^-n;   % h = 1.0, 0.1, 0.01, ..</a:t>
            </a:r>
          </a:p>
          <a:p>
            <a:pPr marL="400050" lvl="1" indent="0">
              <a:buNone/>
            </a:pPr>
            <a:r>
              <a:rPr lang="en-US" sz="1600" dirty="0">
                <a:latin typeface="Consolas" panose="020B0609020204030204" pitchFamily="49" charset="0"/>
              </a:rPr>
              <a:t>    (sin(1.0 + h) - sin(1.0 - h))/(2.0*h)</a:t>
            </a:r>
          </a:p>
          <a:p>
            <a:pPr marL="400050" lvl="1" indent="0">
              <a:buNone/>
            </a:pPr>
            <a:r>
              <a:rPr lang="en-US" sz="1600" dirty="0">
                <a:latin typeface="Consolas" panose="020B0609020204030204" pitchFamily="49" charset="0"/>
              </a:rPr>
              <a:t>end</a:t>
            </a:r>
          </a:p>
          <a:p>
            <a:endParaRPr lang="en-US" dirty="0"/>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sp>
        <p:nvSpPr>
          <p:cNvPr id="9" name="TextBox 8">
            <a:extLst>
              <a:ext uri="{FF2B5EF4-FFF2-40B4-BE49-F238E27FC236}">
                <a16:creationId xmlns:a16="http://schemas.microsoft.com/office/drawing/2014/main" id="{AFA0A566-4B83-47A9-9493-965EED655E09}"/>
              </a:ext>
            </a:extLst>
          </p:cNvPr>
          <p:cNvSpPr txBox="1"/>
          <p:nvPr/>
        </p:nvSpPr>
        <p:spPr>
          <a:xfrm>
            <a:off x="6024281" y="1417638"/>
            <a:ext cx="2738719" cy="5078313"/>
          </a:xfrm>
          <a:prstGeom prst="rect">
            <a:avLst/>
          </a:prstGeom>
          <a:noFill/>
        </p:spPr>
        <p:txBody>
          <a:bodyPr wrap="square">
            <a:spAutoFit/>
          </a:bodyPr>
          <a:lstStyle/>
          <a:p>
            <a:pPr indent="-114300"/>
            <a:r>
              <a:rPr lang="en-US" dirty="0">
                <a:solidFill>
                  <a:srgbClr val="00B0F0"/>
                </a:solidFill>
                <a:latin typeface="Consolas" panose="020B0609020204030204" pitchFamily="49" charset="0"/>
              </a:rPr>
              <a:t>0.4</a:t>
            </a:r>
            <a:r>
              <a:rPr lang="en-US" dirty="0">
                <a:solidFill>
                  <a:schemeClr val="bg1"/>
                </a:solidFill>
                <a:latin typeface="Consolas" panose="020B0609020204030204" pitchFamily="49" charset="0"/>
              </a:rPr>
              <a:t>54648713412841</a:t>
            </a:r>
          </a:p>
          <a:p>
            <a:pPr indent="-114300"/>
            <a:r>
              <a:rPr lang="en-US" dirty="0">
                <a:solidFill>
                  <a:srgbClr val="00B0F0"/>
                </a:solidFill>
                <a:latin typeface="Consolas" panose="020B0609020204030204" pitchFamily="49" charset="0"/>
              </a:rPr>
              <a:t>0.539</a:t>
            </a:r>
            <a:r>
              <a:rPr lang="en-US" dirty="0">
                <a:solidFill>
                  <a:schemeClr val="bg1"/>
                </a:solidFill>
                <a:latin typeface="Consolas" panose="020B0609020204030204" pitchFamily="49" charset="0"/>
              </a:rPr>
              <a:t>402252169760</a:t>
            </a:r>
          </a:p>
          <a:p>
            <a:pPr indent="-114300"/>
            <a:r>
              <a:rPr lang="en-US" dirty="0">
                <a:solidFill>
                  <a:srgbClr val="00B0F0"/>
                </a:solidFill>
                <a:latin typeface="Consolas" panose="020B0609020204030204" pitchFamily="49" charset="0"/>
              </a:rPr>
              <a:t>0.54029</a:t>
            </a:r>
            <a:r>
              <a:rPr lang="en-US" dirty="0">
                <a:solidFill>
                  <a:schemeClr val="bg1"/>
                </a:solidFill>
                <a:latin typeface="Consolas" panose="020B0609020204030204" pitchFamily="49" charset="0"/>
              </a:rPr>
              <a:t>3300874733</a:t>
            </a:r>
          </a:p>
          <a:p>
            <a:pPr indent="-114300"/>
            <a:r>
              <a:rPr lang="en-US" dirty="0">
                <a:solidFill>
                  <a:srgbClr val="00B0F0"/>
                </a:solidFill>
                <a:latin typeface="Consolas" panose="020B0609020204030204" pitchFamily="49" charset="0"/>
              </a:rPr>
              <a:t>0.5403022</a:t>
            </a:r>
            <a:r>
              <a:rPr lang="en-US" dirty="0">
                <a:solidFill>
                  <a:schemeClr val="bg1"/>
                </a:solidFill>
                <a:latin typeface="Consolas" panose="020B0609020204030204" pitchFamily="49" charset="0"/>
              </a:rPr>
              <a:t>15817690</a:t>
            </a:r>
          </a:p>
          <a:p>
            <a:pPr indent="-114300"/>
            <a:r>
              <a:rPr lang="en-US" dirty="0">
                <a:solidFill>
                  <a:srgbClr val="00B0F0"/>
                </a:solidFill>
                <a:latin typeface="Consolas" panose="020B0609020204030204" pitchFamily="49" charset="0"/>
              </a:rPr>
              <a:t>0.540302304</a:t>
            </a:r>
            <a:r>
              <a:rPr lang="en-US" dirty="0">
                <a:solidFill>
                  <a:schemeClr val="bg1"/>
                </a:solidFill>
                <a:latin typeface="Consolas" panose="020B0609020204030204" pitchFamily="49" charset="0"/>
              </a:rPr>
              <a:t>967710</a:t>
            </a:r>
          </a:p>
          <a:p>
            <a:pPr indent="-114300"/>
            <a:r>
              <a:rPr lang="en-US" dirty="0">
                <a:solidFill>
                  <a:srgbClr val="00B0F0"/>
                </a:solidFill>
                <a:latin typeface="Consolas" panose="020B0609020204030204" pitchFamily="49" charset="0"/>
              </a:rPr>
              <a:t>0.54030230585</a:t>
            </a:r>
            <a:r>
              <a:rPr lang="en-US" dirty="0">
                <a:solidFill>
                  <a:schemeClr val="bg1"/>
                </a:solidFill>
                <a:latin typeface="Consolas" panose="020B0609020204030204" pitchFamily="49" charset="0"/>
              </a:rPr>
              <a:t>6999</a:t>
            </a:r>
          </a:p>
          <a:p>
            <a:pPr indent="-114300"/>
            <a:r>
              <a:rPr lang="en-US" dirty="0">
                <a:solidFill>
                  <a:srgbClr val="00B0F0"/>
                </a:solidFill>
                <a:latin typeface="Consolas" panose="020B0609020204030204" pitchFamily="49" charset="0"/>
              </a:rPr>
              <a:t>0.5403023058</a:t>
            </a:r>
            <a:r>
              <a:rPr lang="en-US" dirty="0">
                <a:solidFill>
                  <a:schemeClr val="bg1"/>
                </a:solidFill>
                <a:latin typeface="Consolas" panose="020B0609020204030204" pitchFamily="49" charset="0"/>
              </a:rPr>
              <a:t>95857</a:t>
            </a:r>
          </a:p>
          <a:p>
            <a:pPr indent="-114300"/>
            <a:r>
              <a:rPr lang="en-US" dirty="0">
                <a:solidFill>
                  <a:srgbClr val="00B0F0"/>
                </a:solidFill>
                <a:latin typeface="Consolas" panose="020B0609020204030204" pitchFamily="49" charset="0"/>
              </a:rPr>
              <a:t>0.5403023056</a:t>
            </a:r>
            <a:r>
              <a:rPr lang="en-US" dirty="0">
                <a:solidFill>
                  <a:schemeClr val="bg1"/>
                </a:solidFill>
                <a:latin typeface="Consolas" panose="020B0609020204030204" pitchFamily="49" charset="0"/>
              </a:rPr>
              <a:t>73812</a:t>
            </a:r>
          </a:p>
          <a:p>
            <a:pPr indent="-114300"/>
            <a:r>
              <a:rPr lang="en-US" dirty="0">
                <a:solidFill>
                  <a:srgbClr val="00B0F0"/>
                </a:solidFill>
                <a:latin typeface="Consolas" panose="020B0609020204030204" pitchFamily="49" charset="0"/>
              </a:rPr>
              <a:t>0.540302308</a:t>
            </a:r>
            <a:r>
              <a:rPr lang="en-US" dirty="0">
                <a:solidFill>
                  <a:schemeClr val="bg1"/>
                </a:solidFill>
                <a:latin typeface="Consolas" panose="020B0609020204030204" pitchFamily="49" charset="0"/>
              </a:rPr>
              <a:t>449370</a:t>
            </a:r>
          </a:p>
          <a:p>
            <a:pPr indent="-114300"/>
            <a:r>
              <a:rPr lang="en-US" dirty="0">
                <a:solidFill>
                  <a:srgbClr val="00B0F0"/>
                </a:solidFill>
                <a:latin typeface="Consolas" panose="020B0609020204030204" pitchFamily="49" charset="0"/>
              </a:rPr>
              <a:t>0.54030230</a:t>
            </a:r>
            <a:r>
              <a:rPr lang="en-US" dirty="0">
                <a:solidFill>
                  <a:schemeClr val="bg1"/>
                </a:solidFill>
                <a:latin typeface="Consolas" panose="020B0609020204030204" pitchFamily="49" charset="0"/>
              </a:rPr>
              <a:t>2898255</a:t>
            </a:r>
          </a:p>
          <a:p>
            <a:pPr indent="-114300"/>
            <a:r>
              <a:rPr lang="en-US" dirty="0">
                <a:solidFill>
                  <a:srgbClr val="00B0F0"/>
                </a:solidFill>
                <a:latin typeface="Consolas" panose="020B0609020204030204" pitchFamily="49" charset="0"/>
              </a:rPr>
              <a:t>0.5403022</a:t>
            </a:r>
            <a:r>
              <a:rPr lang="en-US" dirty="0">
                <a:solidFill>
                  <a:schemeClr val="bg1"/>
                </a:solidFill>
                <a:latin typeface="Consolas" panose="020B0609020204030204" pitchFamily="49" charset="0"/>
              </a:rPr>
              <a:t>47387103</a:t>
            </a:r>
          </a:p>
          <a:p>
            <a:pPr indent="-114300"/>
            <a:r>
              <a:rPr lang="en-US" dirty="0">
                <a:solidFill>
                  <a:srgbClr val="00B0F0"/>
                </a:solidFill>
                <a:latin typeface="Consolas" panose="020B0609020204030204" pitchFamily="49" charset="0"/>
              </a:rPr>
              <a:t>0.540301</a:t>
            </a:r>
            <a:r>
              <a:rPr lang="en-US" dirty="0">
                <a:solidFill>
                  <a:schemeClr val="bg1"/>
                </a:solidFill>
                <a:latin typeface="Consolas" panose="020B0609020204030204" pitchFamily="49" charset="0"/>
              </a:rPr>
              <a:t>137164079</a:t>
            </a:r>
          </a:p>
          <a:p>
            <a:pPr indent="-114300"/>
            <a:r>
              <a:rPr lang="en-US" dirty="0">
                <a:solidFill>
                  <a:srgbClr val="00B0F0"/>
                </a:solidFill>
                <a:latin typeface="Consolas" panose="020B0609020204030204" pitchFamily="49" charset="0"/>
              </a:rPr>
              <a:t>0.54029</a:t>
            </a:r>
            <a:r>
              <a:rPr lang="en-US" dirty="0">
                <a:solidFill>
                  <a:schemeClr val="bg1"/>
                </a:solidFill>
                <a:latin typeface="Consolas" panose="020B0609020204030204" pitchFamily="49" charset="0"/>
              </a:rPr>
              <a:t>0034933832</a:t>
            </a:r>
          </a:p>
          <a:p>
            <a:pPr indent="-114300"/>
            <a:r>
              <a:rPr lang="en-US" dirty="0">
                <a:solidFill>
                  <a:srgbClr val="00B0F0"/>
                </a:solidFill>
                <a:latin typeface="Consolas" panose="020B0609020204030204" pitchFamily="49" charset="0"/>
              </a:rPr>
              <a:t>0.540</a:t>
            </a:r>
            <a:r>
              <a:rPr lang="en-US" dirty="0">
                <a:solidFill>
                  <a:schemeClr val="bg1"/>
                </a:solidFill>
                <a:latin typeface="Consolas" panose="020B0609020204030204" pitchFamily="49" charset="0"/>
              </a:rPr>
              <a:t>123501480139</a:t>
            </a:r>
          </a:p>
          <a:p>
            <a:pPr indent="-114300"/>
            <a:r>
              <a:rPr lang="en-US" dirty="0">
                <a:solidFill>
                  <a:srgbClr val="00B0F0"/>
                </a:solidFill>
                <a:latin typeface="Consolas" panose="020B0609020204030204" pitchFamily="49" charset="0"/>
              </a:rPr>
              <a:t>0.54</a:t>
            </a:r>
            <a:r>
              <a:rPr lang="en-US" dirty="0">
                <a:solidFill>
                  <a:schemeClr val="bg1"/>
                </a:solidFill>
                <a:latin typeface="Consolas" panose="020B0609020204030204" pitchFamily="49" charset="0"/>
              </a:rPr>
              <a:t>4009282066327</a:t>
            </a:r>
          </a:p>
          <a:p>
            <a:pPr indent="-114300"/>
            <a:r>
              <a:rPr lang="en-US" dirty="0">
                <a:solidFill>
                  <a:srgbClr val="00B0F0"/>
                </a:solidFill>
                <a:latin typeface="Consolas" panose="020B0609020204030204" pitchFamily="49" charset="0"/>
              </a:rPr>
              <a:t>0.55</a:t>
            </a:r>
            <a:r>
              <a:rPr lang="en-US" dirty="0">
                <a:solidFill>
                  <a:schemeClr val="bg1"/>
                </a:solidFill>
                <a:latin typeface="Consolas" panose="020B0609020204030204" pitchFamily="49" charset="0"/>
              </a:rPr>
              <a:t>5111512312578</a:t>
            </a:r>
          </a:p>
          <a:p>
            <a:pPr indent="-114300"/>
            <a:r>
              <a:rPr lang="en-US" dirty="0">
                <a:solidFill>
                  <a:srgbClr val="00B0F0"/>
                </a:solidFill>
                <a:latin typeface="Consolas" panose="020B0609020204030204" pitchFamily="49" charset="0"/>
              </a:rPr>
              <a:t>0.55</a:t>
            </a:r>
            <a:r>
              <a:rPr lang="en-US" dirty="0">
                <a:solidFill>
                  <a:schemeClr val="bg1"/>
                </a:solidFill>
                <a:latin typeface="Consolas" panose="020B0609020204030204" pitchFamily="49" charset="0"/>
              </a:rPr>
              <a:t>5111512312578</a:t>
            </a:r>
          </a:p>
          <a:p>
            <a:pPr indent="-114300"/>
            <a:r>
              <a:rPr lang="en-US" dirty="0">
                <a:solidFill>
                  <a:schemeClr val="bg1"/>
                </a:solidFill>
                <a:latin typeface="Consolas" panose="020B0609020204030204" pitchFamily="49" charset="0"/>
              </a:rPr>
              <a:t>0 </a:t>
            </a:r>
          </a:p>
        </p:txBody>
      </p:sp>
      <p:pic>
        <p:nvPicPr>
          <p:cNvPr id="10" name="Audio 9">
            <a:hlinkClick r:id="" action="ppaction://media"/>
            <a:extLst>
              <a:ext uri="{FF2B5EF4-FFF2-40B4-BE49-F238E27FC236}">
                <a16:creationId xmlns:a16="http://schemas.microsoft.com/office/drawing/2014/main" id="{AC8EAF00-EBF6-4EC9-8AE8-819F0DB9544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67475893"/>
      </p:ext>
    </p:extLst>
  </p:cSld>
  <p:clrMapOvr>
    <a:masterClrMapping/>
  </p:clrMapOvr>
  <mc:AlternateContent xmlns:mc="http://schemas.openxmlformats.org/markup-compatibility/2006">
    <mc:Choice xmlns:p14="http://schemas.microsoft.com/office/powerpoint/2010/main" Requires="p14">
      <p:transition spd="slow" p14:dur="2000" advTm="161585"/>
    </mc:Choice>
    <mc:Fallback>
      <p:transition spd="slow" advTm="16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3"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Issue: this tells us something is happening,</a:t>
            </a:r>
            <a:br>
              <a:rPr lang="en-US" dirty="0"/>
            </a:br>
            <a:r>
              <a:rPr lang="en-US" dirty="0"/>
              <a:t>but not what is happening…</a:t>
            </a:r>
          </a:p>
          <a:p>
            <a:pPr lvl="1"/>
            <a:r>
              <a:rPr lang="en-US" dirty="0"/>
              <a:t>If we use </a:t>
            </a:r>
            <a:r>
              <a:rPr lang="en-US" dirty="0">
                <a:latin typeface="Consolas" panose="020B0609020204030204" pitchFamily="49" charset="0"/>
              </a:rPr>
              <a:t>format hex</a:t>
            </a:r>
            <a:r>
              <a:rPr lang="en-US" dirty="0"/>
              <a:t>, we can look at</a:t>
            </a:r>
            <a:br>
              <a:rPr lang="en-US" dirty="0"/>
            </a:br>
            <a:r>
              <a:rPr lang="en-US" dirty="0"/>
              <a:t>the individual bits of the approximation</a:t>
            </a:r>
          </a:p>
          <a:p>
            <a:pPr lvl="1"/>
            <a:r>
              <a:rPr lang="en-US" dirty="0"/>
              <a:t>To most clearly see what is going on,</a:t>
            </a:r>
            <a:br>
              <a:rPr lang="en-US" dirty="0"/>
            </a:br>
            <a:r>
              <a:rPr lang="en-US" dirty="0"/>
              <a:t>however, it’s better to use </a:t>
            </a:r>
            <a:r>
              <a:rPr lang="en-US" i="1" dirty="0">
                <a:latin typeface="Times New Roman" panose="02020603050405020304" pitchFamily="18" charset="0"/>
              </a:rPr>
              <a:t>h</a:t>
            </a:r>
            <a:r>
              <a:rPr lang="en-US" dirty="0">
                <a:latin typeface="Times New Roman" panose="02020603050405020304" pitchFamily="18" charset="0"/>
              </a:rPr>
              <a:t> = 2</a:t>
            </a:r>
            <a:r>
              <a:rPr lang="en-US" baseline="30000" dirty="0">
                <a:latin typeface="Times New Roman" panose="02020603050405020304" pitchFamily="18" charset="0"/>
              </a:rPr>
              <a:t>–</a:t>
            </a:r>
            <a:r>
              <a:rPr lang="en-US" i="1" baseline="30000" dirty="0">
                <a:latin typeface="Times New Roman" panose="02020603050405020304" pitchFamily="18" charset="0"/>
              </a:rPr>
              <a:t>n</a:t>
            </a:r>
            <a:r>
              <a:rPr lang="en-US" i="1" baseline="30000" dirty="0"/>
              <a:t> </a:t>
            </a:r>
            <a:endParaRPr lang="en-US" dirty="0"/>
          </a:p>
          <a:p>
            <a:pPr marL="400050" lvl="1" indent="0">
              <a:buNone/>
            </a:pPr>
            <a:endParaRPr lang="en-US" sz="1600" dirty="0">
              <a:latin typeface="Consolas" panose="020B0609020204030204" pitchFamily="49" charset="0"/>
            </a:endParaRPr>
          </a:p>
          <a:p>
            <a:pPr marL="400050" lvl="1" indent="0">
              <a:buNone/>
            </a:pPr>
            <a:r>
              <a:rPr lang="en-US" sz="1600" dirty="0">
                <a:latin typeface="Consolas" panose="020B0609020204030204" pitchFamily="49" charset="0"/>
              </a:rPr>
              <a:t>&gt;&gt; format hex</a:t>
            </a:r>
          </a:p>
          <a:p>
            <a:pPr marL="400050" lvl="1" indent="0">
              <a:buNone/>
            </a:pPr>
            <a:r>
              <a:rPr lang="en-US" sz="1600" dirty="0">
                <a:latin typeface="Consolas" panose="020B0609020204030204" pitchFamily="49" charset="0"/>
              </a:rPr>
              <a:t>&gt;&gt; for n = 1:53</a:t>
            </a:r>
          </a:p>
          <a:p>
            <a:pPr marL="400050" lvl="1" indent="0">
              <a:buNone/>
            </a:pPr>
            <a:r>
              <a:rPr lang="en-US" sz="1600" dirty="0">
                <a:latin typeface="Consolas" panose="020B0609020204030204" pitchFamily="49" charset="0"/>
              </a:rPr>
              <a:t>    h = 2.0^-n;  % h = 0.5, 0.25, 0.125, ..</a:t>
            </a:r>
          </a:p>
          <a:p>
            <a:pPr marL="400050" lvl="1" indent="0">
              <a:buNone/>
            </a:pPr>
            <a:r>
              <a:rPr lang="en-US" sz="1600" dirty="0">
                <a:latin typeface="Consolas" panose="020B0609020204030204" pitchFamily="49" charset="0"/>
              </a:rPr>
              <a:t>    (sin(1.0 + h) - sin(1.0))/h</a:t>
            </a:r>
          </a:p>
          <a:p>
            <a:pPr marL="400050" lvl="1" indent="0">
              <a:buNone/>
            </a:pPr>
            <a:r>
              <a:rPr lang="en-US" sz="1600" dirty="0">
                <a:latin typeface="Consolas" panose="020B0609020204030204" pitchFamily="49" charset="0"/>
              </a:rPr>
              <a:t>end</a:t>
            </a:r>
          </a:p>
          <a:p>
            <a:endParaRPr lang="en-US" dirty="0"/>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sp>
        <p:nvSpPr>
          <p:cNvPr id="10" name="TextBox 9">
            <a:extLst>
              <a:ext uri="{FF2B5EF4-FFF2-40B4-BE49-F238E27FC236}">
                <a16:creationId xmlns:a16="http://schemas.microsoft.com/office/drawing/2014/main" id="{6842C62C-743A-498A-99EA-C0CAD348FEB0}"/>
              </a:ext>
            </a:extLst>
          </p:cNvPr>
          <p:cNvSpPr txBox="1"/>
          <p:nvPr/>
        </p:nvSpPr>
        <p:spPr>
          <a:xfrm>
            <a:off x="6024281" y="1417638"/>
            <a:ext cx="2738719" cy="5078313"/>
          </a:xfrm>
          <a:prstGeom prst="rect">
            <a:avLst/>
          </a:prstGeom>
          <a:noFill/>
        </p:spPr>
        <p:txBody>
          <a:bodyPr wrap="square">
            <a:spAutoFit/>
          </a:bodyPr>
          <a:lstStyle/>
          <a:p>
            <a:pPr indent="-114300"/>
            <a:r>
              <a:rPr lang="en-US" dirty="0">
                <a:solidFill>
                  <a:srgbClr val="00B0F0"/>
                </a:solidFill>
                <a:latin typeface="Consolas" panose="020B0609020204030204" pitchFamily="49" charset="0"/>
              </a:rPr>
              <a:t>0.4</a:t>
            </a:r>
            <a:r>
              <a:rPr lang="en-US" dirty="0">
                <a:solidFill>
                  <a:schemeClr val="bg1"/>
                </a:solidFill>
                <a:latin typeface="Consolas" panose="020B0609020204030204" pitchFamily="49" charset="0"/>
              </a:rPr>
              <a:t>54648713412841</a:t>
            </a:r>
          </a:p>
          <a:p>
            <a:pPr indent="-114300"/>
            <a:r>
              <a:rPr lang="en-US" dirty="0">
                <a:solidFill>
                  <a:srgbClr val="00B0F0"/>
                </a:solidFill>
                <a:latin typeface="Consolas" panose="020B0609020204030204" pitchFamily="49" charset="0"/>
              </a:rPr>
              <a:t>0.539</a:t>
            </a:r>
            <a:r>
              <a:rPr lang="en-US" dirty="0">
                <a:solidFill>
                  <a:schemeClr val="bg1"/>
                </a:solidFill>
                <a:latin typeface="Consolas" panose="020B0609020204030204" pitchFamily="49" charset="0"/>
              </a:rPr>
              <a:t>402252169760</a:t>
            </a:r>
          </a:p>
          <a:p>
            <a:pPr indent="-114300"/>
            <a:r>
              <a:rPr lang="en-US" dirty="0">
                <a:solidFill>
                  <a:srgbClr val="00B0F0"/>
                </a:solidFill>
                <a:latin typeface="Consolas" panose="020B0609020204030204" pitchFamily="49" charset="0"/>
              </a:rPr>
              <a:t>0.54029</a:t>
            </a:r>
            <a:r>
              <a:rPr lang="en-US" dirty="0">
                <a:solidFill>
                  <a:schemeClr val="bg1"/>
                </a:solidFill>
                <a:latin typeface="Consolas" panose="020B0609020204030204" pitchFamily="49" charset="0"/>
              </a:rPr>
              <a:t>3300874733</a:t>
            </a:r>
          </a:p>
          <a:p>
            <a:pPr indent="-114300"/>
            <a:r>
              <a:rPr lang="en-US" dirty="0">
                <a:solidFill>
                  <a:srgbClr val="00B0F0"/>
                </a:solidFill>
                <a:latin typeface="Consolas" panose="020B0609020204030204" pitchFamily="49" charset="0"/>
              </a:rPr>
              <a:t>0.5403022</a:t>
            </a:r>
            <a:r>
              <a:rPr lang="en-US" dirty="0">
                <a:solidFill>
                  <a:schemeClr val="bg1"/>
                </a:solidFill>
                <a:latin typeface="Consolas" panose="020B0609020204030204" pitchFamily="49" charset="0"/>
              </a:rPr>
              <a:t>15817690</a:t>
            </a:r>
          </a:p>
          <a:p>
            <a:pPr indent="-114300"/>
            <a:r>
              <a:rPr lang="en-US" dirty="0">
                <a:solidFill>
                  <a:srgbClr val="00B0F0"/>
                </a:solidFill>
                <a:latin typeface="Consolas" panose="020B0609020204030204" pitchFamily="49" charset="0"/>
              </a:rPr>
              <a:t>0.540302304</a:t>
            </a:r>
            <a:r>
              <a:rPr lang="en-US" dirty="0">
                <a:solidFill>
                  <a:schemeClr val="bg1"/>
                </a:solidFill>
                <a:latin typeface="Consolas" panose="020B0609020204030204" pitchFamily="49" charset="0"/>
              </a:rPr>
              <a:t>967710</a:t>
            </a:r>
          </a:p>
          <a:p>
            <a:pPr indent="-114300"/>
            <a:r>
              <a:rPr lang="en-US" dirty="0">
                <a:solidFill>
                  <a:srgbClr val="00B0F0"/>
                </a:solidFill>
                <a:latin typeface="Consolas" panose="020B0609020204030204" pitchFamily="49" charset="0"/>
              </a:rPr>
              <a:t>0.54030230585</a:t>
            </a:r>
            <a:r>
              <a:rPr lang="en-US" dirty="0">
                <a:solidFill>
                  <a:schemeClr val="bg1"/>
                </a:solidFill>
                <a:latin typeface="Consolas" panose="020B0609020204030204" pitchFamily="49" charset="0"/>
              </a:rPr>
              <a:t>6999</a:t>
            </a:r>
          </a:p>
          <a:p>
            <a:pPr indent="-114300"/>
            <a:r>
              <a:rPr lang="en-US" dirty="0">
                <a:solidFill>
                  <a:srgbClr val="00B0F0"/>
                </a:solidFill>
                <a:latin typeface="Consolas" panose="020B0609020204030204" pitchFamily="49" charset="0"/>
              </a:rPr>
              <a:t>0.5403023058</a:t>
            </a:r>
            <a:r>
              <a:rPr lang="en-US" dirty="0">
                <a:solidFill>
                  <a:schemeClr val="bg1"/>
                </a:solidFill>
                <a:latin typeface="Consolas" panose="020B0609020204030204" pitchFamily="49" charset="0"/>
              </a:rPr>
              <a:t>95857</a:t>
            </a:r>
          </a:p>
          <a:p>
            <a:pPr indent="-114300"/>
            <a:r>
              <a:rPr lang="en-US" dirty="0">
                <a:solidFill>
                  <a:srgbClr val="00B0F0"/>
                </a:solidFill>
                <a:latin typeface="Consolas" panose="020B0609020204030204" pitchFamily="49" charset="0"/>
              </a:rPr>
              <a:t>0.5403023056</a:t>
            </a:r>
            <a:r>
              <a:rPr lang="en-US" dirty="0">
                <a:solidFill>
                  <a:schemeClr val="bg1"/>
                </a:solidFill>
                <a:latin typeface="Consolas" panose="020B0609020204030204" pitchFamily="49" charset="0"/>
              </a:rPr>
              <a:t>73812</a:t>
            </a:r>
          </a:p>
          <a:p>
            <a:pPr indent="-114300"/>
            <a:r>
              <a:rPr lang="en-US" dirty="0">
                <a:solidFill>
                  <a:srgbClr val="00B0F0"/>
                </a:solidFill>
                <a:latin typeface="Consolas" panose="020B0609020204030204" pitchFamily="49" charset="0"/>
              </a:rPr>
              <a:t>0.540302308</a:t>
            </a:r>
            <a:r>
              <a:rPr lang="en-US" dirty="0">
                <a:solidFill>
                  <a:schemeClr val="bg1"/>
                </a:solidFill>
                <a:latin typeface="Consolas" panose="020B0609020204030204" pitchFamily="49" charset="0"/>
              </a:rPr>
              <a:t>449370</a:t>
            </a:r>
          </a:p>
          <a:p>
            <a:pPr indent="-114300"/>
            <a:r>
              <a:rPr lang="en-US" dirty="0">
                <a:solidFill>
                  <a:srgbClr val="00B0F0"/>
                </a:solidFill>
                <a:latin typeface="Consolas" panose="020B0609020204030204" pitchFamily="49" charset="0"/>
              </a:rPr>
              <a:t>0.54030230</a:t>
            </a:r>
            <a:r>
              <a:rPr lang="en-US" dirty="0">
                <a:solidFill>
                  <a:schemeClr val="bg1"/>
                </a:solidFill>
                <a:latin typeface="Consolas" panose="020B0609020204030204" pitchFamily="49" charset="0"/>
              </a:rPr>
              <a:t>2898255</a:t>
            </a:r>
          </a:p>
          <a:p>
            <a:pPr indent="-114300"/>
            <a:r>
              <a:rPr lang="en-US" dirty="0">
                <a:solidFill>
                  <a:srgbClr val="00B0F0"/>
                </a:solidFill>
                <a:latin typeface="Consolas" panose="020B0609020204030204" pitchFamily="49" charset="0"/>
              </a:rPr>
              <a:t>0.5403022</a:t>
            </a:r>
            <a:r>
              <a:rPr lang="en-US" dirty="0">
                <a:solidFill>
                  <a:schemeClr val="bg1"/>
                </a:solidFill>
                <a:latin typeface="Consolas" panose="020B0609020204030204" pitchFamily="49" charset="0"/>
              </a:rPr>
              <a:t>47387103</a:t>
            </a:r>
          </a:p>
          <a:p>
            <a:pPr indent="-114300"/>
            <a:r>
              <a:rPr lang="en-US" dirty="0">
                <a:solidFill>
                  <a:srgbClr val="00B0F0"/>
                </a:solidFill>
                <a:latin typeface="Consolas" panose="020B0609020204030204" pitchFamily="49" charset="0"/>
              </a:rPr>
              <a:t>0.540301</a:t>
            </a:r>
            <a:r>
              <a:rPr lang="en-US" dirty="0">
                <a:solidFill>
                  <a:schemeClr val="bg1"/>
                </a:solidFill>
                <a:latin typeface="Consolas" panose="020B0609020204030204" pitchFamily="49" charset="0"/>
              </a:rPr>
              <a:t>137164079</a:t>
            </a:r>
          </a:p>
          <a:p>
            <a:pPr indent="-114300"/>
            <a:r>
              <a:rPr lang="en-US" dirty="0">
                <a:solidFill>
                  <a:srgbClr val="00B0F0"/>
                </a:solidFill>
                <a:latin typeface="Consolas" panose="020B0609020204030204" pitchFamily="49" charset="0"/>
              </a:rPr>
              <a:t>0.54029</a:t>
            </a:r>
            <a:r>
              <a:rPr lang="en-US" dirty="0">
                <a:solidFill>
                  <a:schemeClr val="bg1"/>
                </a:solidFill>
                <a:latin typeface="Consolas" panose="020B0609020204030204" pitchFamily="49" charset="0"/>
              </a:rPr>
              <a:t>0034933832</a:t>
            </a:r>
          </a:p>
          <a:p>
            <a:pPr indent="-114300"/>
            <a:r>
              <a:rPr lang="en-US" dirty="0">
                <a:solidFill>
                  <a:srgbClr val="00B0F0"/>
                </a:solidFill>
                <a:latin typeface="Consolas" panose="020B0609020204030204" pitchFamily="49" charset="0"/>
              </a:rPr>
              <a:t>0.540</a:t>
            </a:r>
            <a:r>
              <a:rPr lang="en-US" dirty="0">
                <a:solidFill>
                  <a:schemeClr val="bg1"/>
                </a:solidFill>
                <a:latin typeface="Consolas" panose="020B0609020204030204" pitchFamily="49" charset="0"/>
              </a:rPr>
              <a:t>123501480139</a:t>
            </a:r>
          </a:p>
          <a:p>
            <a:pPr indent="-114300"/>
            <a:r>
              <a:rPr lang="en-US" dirty="0">
                <a:solidFill>
                  <a:srgbClr val="00B0F0"/>
                </a:solidFill>
                <a:latin typeface="Consolas" panose="020B0609020204030204" pitchFamily="49" charset="0"/>
              </a:rPr>
              <a:t>0.54</a:t>
            </a:r>
            <a:r>
              <a:rPr lang="en-US" dirty="0">
                <a:solidFill>
                  <a:schemeClr val="bg1"/>
                </a:solidFill>
                <a:latin typeface="Consolas" panose="020B0609020204030204" pitchFamily="49" charset="0"/>
              </a:rPr>
              <a:t>4009282066327</a:t>
            </a:r>
          </a:p>
          <a:p>
            <a:pPr indent="-114300"/>
            <a:r>
              <a:rPr lang="en-US" dirty="0">
                <a:solidFill>
                  <a:srgbClr val="00B0F0"/>
                </a:solidFill>
                <a:latin typeface="Consolas" panose="020B0609020204030204" pitchFamily="49" charset="0"/>
              </a:rPr>
              <a:t>0.55</a:t>
            </a:r>
            <a:r>
              <a:rPr lang="en-US" dirty="0">
                <a:solidFill>
                  <a:schemeClr val="bg1"/>
                </a:solidFill>
                <a:latin typeface="Consolas" panose="020B0609020204030204" pitchFamily="49" charset="0"/>
              </a:rPr>
              <a:t>5111512312578</a:t>
            </a:r>
          </a:p>
          <a:p>
            <a:pPr indent="-114300"/>
            <a:r>
              <a:rPr lang="en-US" dirty="0">
                <a:solidFill>
                  <a:srgbClr val="00B0F0"/>
                </a:solidFill>
                <a:latin typeface="Consolas" panose="020B0609020204030204" pitchFamily="49" charset="0"/>
              </a:rPr>
              <a:t>0.55</a:t>
            </a:r>
            <a:r>
              <a:rPr lang="en-US" dirty="0">
                <a:solidFill>
                  <a:schemeClr val="bg1"/>
                </a:solidFill>
                <a:latin typeface="Consolas" panose="020B0609020204030204" pitchFamily="49" charset="0"/>
              </a:rPr>
              <a:t>5111512312578</a:t>
            </a:r>
          </a:p>
          <a:p>
            <a:pPr indent="-114300"/>
            <a:r>
              <a:rPr lang="en-US" dirty="0">
                <a:solidFill>
                  <a:schemeClr val="bg1"/>
                </a:solidFill>
                <a:latin typeface="Consolas" panose="020B0609020204030204" pitchFamily="49" charset="0"/>
              </a:rPr>
              <a:t>0 </a:t>
            </a:r>
          </a:p>
        </p:txBody>
      </p:sp>
      <p:pic>
        <p:nvPicPr>
          <p:cNvPr id="11" name="Audio 10">
            <a:hlinkClick r:id="" action="ppaction://media"/>
            <a:extLst>
              <a:ext uri="{FF2B5EF4-FFF2-40B4-BE49-F238E27FC236}">
                <a16:creationId xmlns:a16="http://schemas.microsoft.com/office/drawing/2014/main" id="{2162B1E2-EB2A-4A21-B798-BA58918A4E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11001298"/>
      </p:ext>
    </p:extLst>
  </p:cSld>
  <p:clrMapOvr>
    <a:masterClrMapping/>
  </p:clrMapOvr>
  <mc:AlternateContent xmlns:mc="http://schemas.openxmlformats.org/markup-compatibility/2006">
    <mc:Choice xmlns:p14="http://schemas.microsoft.com/office/powerpoint/2010/main" Requires="p14">
      <p:transition spd="slow" p14:dur="2000" advTm="87682"/>
    </mc:Choice>
    <mc:Fallback>
      <p:transition spd="slow" advTm="8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946" y="332268"/>
            <a:ext cx="8382000" cy="4525963"/>
          </a:xfrm>
        </p:spPr>
        <p:txBody>
          <a:bodyPr>
            <a:noAutofit/>
          </a:bodyPr>
          <a:lstStyle/>
          <a:p>
            <a:pPr marL="0" indent="0">
              <a:buNone/>
            </a:pPr>
            <a:r>
              <a:rPr lang="en-US" sz="800" dirty="0">
                <a:latin typeface="Consolas" panose="020B0609020204030204" pitchFamily="49" charset="0"/>
              </a:rPr>
              <a:t>2</a:t>
            </a:r>
            <a:r>
              <a:rPr lang="en-US" sz="800" baseline="30000" dirty="0">
                <a:latin typeface="Consolas" panose="020B0609020204030204" pitchFamily="49" charset="0"/>
              </a:rPr>
              <a:t>–1 </a:t>
            </a:r>
            <a:r>
              <a:rPr lang="en-US" sz="800" dirty="0">
                <a:latin typeface="Consolas" panose="020B0609020204030204" pitchFamily="49" charset="0"/>
              </a:rPr>
              <a:t> </a:t>
            </a:r>
            <a:r>
              <a:rPr lang="en-US" sz="800" dirty="0">
                <a:solidFill>
                  <a:srgbClr val="00B0F0"/>
                </a:solidFill>
                <a:latin typeface="Consolas" panose="020B0609020204030204" pitchFamily="49" charset="0"/>
              </a:rPr>
              <a:t>0.0</a:t>
            </a:r>
            <a:r>
              <a:rPr lang="en-US" sz="800" dirty="0">
                <a:latin typeface="Consolas" panose="020B0609020204030204" pitchFamily="49" charset="0"/>
              </a:rPr>
              <a:t>1001111111000100110000011000010001101100000100111010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 </a:t>
            </a:r>
            <a:r>
              <a:rPr lang="en-US" sz="800" dirty="0">
                <a:latin typeface="Consolas" panose="020B0609020204030204" pitchFamily="49" charset="0"/>
              </a:rPr>
              <a:t> </a:t>
            </a:r>
            <a:r>
              <a:rPr lang="en-US" sz="800" dirty="0">
                <a:solidFill>
                  <a:srgbClr val="00B0F0"/>
                </a:solidFill>
                <a:latin typeface="Consolas" panose="020B0609020204030204" pitchFamily="49" charset="0"/>
              </a:rPr>
              <a:t>0.01</a:t>
            </a:r>
            <a:r>
              <a:rPr lang="en-US" sz="800" dirty="0">
                <a:latin typeface="Consolas" panose="020B0609020204030204" pitchFamily="49" charset="0"/>
              </a:rPr>
              <a:t>101110000110000000110111100001000001101001001111000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 </a:t>
            </a:r>
            <a:r>
              <a:rPr lang="en-US" sz="800" dirty="0">
                <a:latin typeface="Consolas" panose="020B0609020204030204" pitchFamily="49" charset="0"/>
              </a:rPr>
              <a:t> </a:t>
            </a:r>
            <a:r>
              <a:rPr lang="en-US" sz="800" dirty="0">
                <a:solidFill>
                  <a:srgbClr val="00B0F0"/>
                </a:solidFill>
                <a:latin typeface="Consolas" panose="020B0609020204030204" pitchFamily="49" charset="0"/>
              </a:rPr>
              <a:t>0.011</a:t>
            </a:r>
            <a:r>
              <a:rPr lang="en-US" sz="800" dirty="0">
                <a:latin typeface="Consolas" panose="020B0609020204030204" pitchFamily="49" charset="0"/>
              </a:rPr>
              <a:t>11100100000101110111011000100111010000011100000000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a:t>
            </a:r>
            <a:r>
              <a:rPr lang="en-US" sz="800" dirty="0">
                <a:latin typeface="Consolas" panose="020B0609020204030204" pitchFamily="49" charset="0"/>
              </a:rPr>
              <a:t>0011011111110110111010001101110101110100101110000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0.10000</a:t>
            </a:r>
            <a:r>
              <a:rPr lang="en-US" sz="800" dirty="0">
                <a:latin typeface="Consolas" panose="020B0609020204030204" pitchFamily="49" charset="0"/>
              </a:rPr>
              <a:t>110111011011110010010001110111011111011010000000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–6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a:t>
            </a:r>
            <a:r>
              <a:rPr lang="en-US" sz="800" dirty="0">
                <a:latin typeface="Consolas" panose="020B0609020204030204" pitchFamily="49" charset="0"/>
              </a:rPr>
              <a:t>00101000001111110010011011101000110100001000000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–7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a:t>
            </a:r>
            <a:r>
              <a:rPr lang="en-US" sz="800" dirty="0">
                <a:latin typeface="Consolas" panose="020B0609020204030204" pitchFamily="49" charset="0"/>
              </a:rPr>
              <a:t>1011110010111100111101010111001011000110000000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–8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0.10001001</a:t>
            </a:r>
            <a:r>
              <a:rPr lang="en-US" sz="800" dirty="0">
                <a:latin typeface="Consolas" panose="020B0609020204030204" pitchFamily="49" charset="0"/>
              </a:rPr>
              <a:t>111001010111010000100110110111000100000000000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–9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a:t>
            </a:r>
            <a:r>
              <a:rPr lang="en-US" sz="800" dirty="0">
                <a:latin typeface="Consolas" panose="020B0609020204030204" pitchFamily="49" charset="0"/>
              </a:rPr>
              <a:t>00110110110000000010010010001101100000000000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0.1000101000</a:t>
            </a:r>
            <a:r>
              <a:rPr lang="en-US" sz="800" dirty="0">
                <a:latin typeface="Consolas" panose="020B0609020204030204" pitchFamily="49" charset="0"/>
              </a:rPr>
              <a:t>1101100101000110111000011001000110000000000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000111100100101110111001011110000000000000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a:t>
            </a:r>
            <a:r>
              <a:rPr lang="en-US" sz="800" dirty="0">
                <a:latin typeface="Consolas" panose="020B0609020204030204" pitchFamily="49" charset="0"/>
              </a:rPr>
              <a:t>10101000010100010001011101111000000000000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a:t>
            </a:r>
            <a:r>
              <a:rPr lang="en-US" sz="800" dirty="0">
                <a:latin typeface="Consolas" panose="020B0609020204030204" pitchFamily="49" charset="0"/>
              </a:rPr>
              <a:t>1011110001011001101010100110000000000000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0.10001010010011</a:t>
            </a:r>
            <a:r>
              <a:rPr lang="en-US" sz="800" dirty="0">
                <a:latin typeface="Consolas" panose="020B0609020204030204" pitchFamily="49" charset="0"/>
              </a:rPr>
              <a:t>111001000110100110111011100000000000000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a:t>
            </a:r>
            <a:r>
              <a:rPr lang="en-US" sz="800" dirty="0">
                <a:latin typeface="Consolas" panose="020B0609020204030204" pitchFamily="49" charset="0"/>
              </a:rPr>
              <a:t>00110100100010010101010000000000000000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0.1000101001010000</a:t>
            </a:r>
            <a:r>
              <a:rPr lang="en-US" sz="800" dirty="0">
                <a:latin typeface="Consolas" panose="020B0609020204030204" pitchFamily="49" charset="0"/>
              </a:rPr>
              <a:t>1101010011001000010000000000000000000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000101010100011000000000000000000000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a:t>
            </a:r>
            <a:r>
              <a:rPr lang="en-US" sz="800" dirty="0">
                <a:latin typeface="Consolas" panose="020B0609020204030204" pitchFamily="49" charset="0"/>
              </a:rPr>
              <a:t>10010110010000011000000000000000000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a:t>
            </a:r>
            <a:r>
              <a:rPr lang="en-US" sz="800" dirty="0">
                <a:latin typeface="Consolas" panose="020B0609020204030204" pitchFamily="49" charset="0"/>
              </a:rPr>
              <a:t>1001100000111000000000000000000000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a:t>
            </a:r>
            <a:r>
              <a:rPr lang="en-US" sz="800" dirty="0">
                <a:latin typeface="Consolas" panose="020B0609020204030204" pitchFamily="49" charset="0"/>
              </a:rPr>
              <a:t>100111000010100000000000000000000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a:t>
            </a:r>
            <a:r>
              <a:rPr lang="en-US" sz="800" dirty="0">
                <a:latin typeface="Consolas" panose="020B0609020204030204" pitchFamily="49" charset="0"/>
              </a:rPr>
              <a:t>10100100000000000000000000000000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a:t>
            </a:r>
            <a:r>
              <a:rPr lang="en-US" sz="800" dirty="0">
                <a:latin typeface="Consolas" panose="020B0609020204030204" pitchFamily="49" charset="0"/>
              </a:rPr>
              <a:t>1011001110000000000000000000000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0.10001010010100010011111</a:t>
            </a:r>
            <a:r>
              <a:rPr lang="en-US" sz="800" dirty="0">
                <a:latin typeface="Consolas" panose="020B0609020204030204" pitchFamily="49" charset="0"/>
              </a:rPr>
              <a:t>110101000000000000000000000000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00010000000000000000000000000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a:t>
            </a:r>
            <a:r>
              <a:rPr lang="en-US" sz="800" dirty="0">
                <a:latin typeface="Consolas" panose="020B0609020204030204" pitchFamily="49" charset="0"/>
              </a:rPr>
              <a:t>1010000000000000000000000000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a:t>
            </a:r>
            <a:r>
              <a:rPr lang="en-US" sz="800" dirty="0">
                <a:latin typeface="Consolas" panose="020B0609020204030204" pitchFamily="49" charset="0"/>
              </a:rPr>
              <a:t>100000000000000000000000000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0.10001010010100011</a:t>
            </a:r>
            <a:r>
              <a:rPr lang="en-US" sz="800" dirty="0">
                <a:latin typeface="Consolas" panose="020B0609020204030204" pitchFamily="49" charset="0"/>
              </a:rPr>
              <a:t>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0.100010100101001</a:t>
            </a:r>
            <a:r>
              <a:rPr lang="en-US" sz="800" dirty="0">
                <a:latin typeface="Consolas" panose="020B0609020204030204" pitchFamily="49" charset="0"/>
              </a:rPr>
              <a:t>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0.10001010011</a:t>
            </a:r>
            <a:r>
              <a:rPr lang="en-US" sz="800" dirty="0">
                <a:latin typeface="Consolas" panose="020B0609020204030204" pitchFamily="49" charset="0"/>
              </a:rPr>
              <a:t>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0.100010101</a:t>
            </a:r>
            <a:r>
              <a:rPr lang="en-US" sz="800" dirty="0">
                <a:latin typeface="Consolas" panose="020B0609020204030204" pitchFamily="49" charset="0"/>
              </a:rPr>
              <a:t>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0.100011</a:t>
            </a:r>
            <a:r>
              <a:rPr lang="en-US" sz="800" dirty="0">
                <a:latin typeface="Consolas" panose="020B0609020204030204" pitchFamily="49" charset="0"/>
              </a:rPr>
              <a:t>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a:t>
            </a:r>
            <a:r>
              <a:rPr lang="en-US" sz="800" dirty="0">
                <a:latin typeface="Consolas" panose="020B0609020204030204" pitchFamily="49" charset="0"/>
              </a:rPr>
              <a:t>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0.1001</a:t>
            </a:r>
            <a:r>
              <a:rPr lang="en-US" sz="800" dirty="0">
                <a:latin typeface="Consolas" panose="020B0609020204030204" pitchFamily="49" charset="0"/>
              </a:rPr>
              <a:t>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–53</a:t>
            </a:r>
            <a:r>
              <a:rPr lang="en-US" sz="800" dirty="0">
                <a:latin typeface="Consolas" panose="020B0609020204030204" pitchFamily="49" charset="0"/>
              </a:rPr>
              <a:t> 0.00000000000000000000000000000000000000000000000000000</a:t>
            </a:r>
          </a:p>
        </p:txBody>
      </p:sp>
      <p:sp>
        <p:nvSpPr>
          <p:cNvPr id="4" name="Footer Placeholder 3"/>
          <p:cNvSpPr>
            <a:spLocks noGrp="1"/>
          </p:cNvSpPr>
          <p:nvPr>
            <p:ph type="ftr" sz="quarter" idx="11"/>
          </p:nvPr>
        </p:nvSpPr>
        <p:spPr/>
        <p:txBody>
          <a:bodyPr/>
          <a:lstStyle/>
          <a:p>
            <a:r>
              <a:rPr lang="en-US"/>
              <a:t>Representation of real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1" name="Object 10">
            <a:extLst>
              <a:ext uri="{FF2B5EF4-FFF2-40B4-BE49-F238E27FC236}">
                <a16:creationId xmlns:a16="http://schemas.microsoft.com/office/drawing/2014/main" id="{DA030D86-EFC0-4D5E-91B6-CD5FB62B7709}"/>
              </a:ext>
            </a:extLst>
          </p:cNvPr>
          <p:cNvGraphicFramePr>
            <a:graphicFrameLocks noChangeAspect="1"/>
          </p:cNvGraphicFramePr>
          <p:nvPr>
            <p:extLst>
              <p:ext uri="{D42A27DB-BD31-4B8C-83A1-F6EECF244321}">
                <p14:modId xmlns:p14="http://schemas.microsoft.com/office/powerpoint/2010/main" val="1484880105"/>
              </p:ext>
            </p:extLst>
          </p:nvPr>
        </p:nvGraphicFramePr>
        <p:xfrm>
          <a:off x="5128946" y="2759906"/>
          <a:ext cx="2151062" cy="820737"/>
        </p:xfrm>
        <a:graphic>
          <a:graphicData uri="http://schemas.openxmlformats.org/presentationml/2006/ole">
            <mc:AlternateContent xmlns:mc="http://schemas.openxmlformats.org/markup-compatibility/2006">
              <mc:Choice xmlns:v="urn:schemas-microsoft-com:vml" Requires="v">
                <p:oleObj name="Equation" r:id="rId5" imgW="965160" imgH="368280" progId="Equation.DSMT4">
                  <p:embed/>
                </p:oleObj>
              </mc:Choice>
              <mc:Fallback>
                <p:oleObj name="Equation" r:id="rId5" imgW="965160" imgH="368280" progId="Equation.DSMT4">
                  <p:embed/>
                  <p:pic>
                    <p:nvPicPr>
                      <p:cNvPr id="8" name="Object 7">
                        <a:extLst>
                          <a:ext uri="{FF2B5EF4-FFF2-40B4-BE49-F238E27FC236}">
                            <a16:creationId xmlns:a16="http://schemas.microsoft.com/office/drawing/2014/main" id="{70A14D1C-C43C-48B2-B4AB-A3E6AA64AF0F}"/>
                          </a:ext>
                        </a:extLst>
                      </p:cNvPr>
                      <p:cNvPicPr/>
                      <p:nvPr/>
                    </p:nvPicPr>
                    <p:blipFill>
                      <a:blip r:embed="rId6"/>
                      <a:stretch>
                        <a:fillRect/>
                      </a:stretch>
                    </p:blipFill>
                    <p:spPr>
                      <a:xfrm>
                        <a:off x="5128946" y="2759906"/>
                        <a:ext cx="2151062" cy="82073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715F51-A581-4A37-8A8C-845CC8F632D8}"/>
              </a:ext>
            </a:extLst>
          </p:cNvPr>
          <p:cNvCxnSpPr>
            <a:cxnSpLocks/>
          </p:cNvCxnSpPr>
          <p:nvPr/>
        </p:nvCxnSpPr>
        <p:spPr>
          <a:xfrm flipH="1">
            <a:off x="1317072" y="441325"/>
            <a:ext cx="3003259" cy="64166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F1AF0135-80A4-44DE-917F-E7315D1E87D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9905291"/>
      </p:ext>
    </p:extLst>
  </p:cSld>
  <p:clrMapOvr>
    <a:masterClrMapping/>
  </p:clrMapOvr>
  <mc:AlternateContent xmlns:mc="http://schemas.openxmlformats.org/markup-compatibility/2006">
    <mc:Choice xmlns:p14="http://schemas.microsoft.com/office/powerpoint/2010/main" Requires="p14">
      <p:transition spd="slow" p14:dur="2000" advTm="67807"/>
    </mc:Choice>
    <mc:Fallback>
      <p:transition spd="slow" advTm="6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20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7"/>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946" y="332268"/>
            <a:ext cx="8382000" cy="4525963"/>
          </a:xfrm>
        </p:spPr>
        <p:txBody>
          <a:bodyPr>
            <a:noAutofit/>
          </a:bodyPr>
          <a:lstStyle/>
          <a:p>
            <a:pPr marL="0" indent="0">
              <a:buNone/>
            </a:pPr>
            <a:r>
              <a:rPr lang="en-US" sz="800" dirty="0">
                <a:latin typeface="Consolas" panose="020B0609020204030204" pitchFamily="49" charset="0"/>
              </a:rPr>
              <a:t>2</a:t>
            </a:r>
            <a:r>
              <a:rPr lang="en-US" sz="800" baseline="30000" dirty="0">
                <a:latin typeface="Consolas" panose="020B0609020204030204" pitchFamily="49" charset="0"/>
              </a:rPr>
              <a:t>-1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a:t>
            </a:r>
            <a:r>
              <a:rPr lang="en-US" sz="800" dirty="0">
                <a:latin typeface="Consolas" panose="020B0609020204030204" pitchFamily="49" charset="0"/>
              </a:rPr>
              <a:t>0100101000000011001100001000001101110101010010011</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a:t>
            </a:r>
            <a:r>
              <a:rPr lang="en-US" sz="800" dirty="0">
                <a:latin typeface="Consolas" panose="020B0609020204030204" pitchFamily="49" charset="0"/>
              </a:rPr>
              <a:t>00111000011000111001110101000110110010011111110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0.10001001</a:t>
            </a:r>
            <a:r>
              <a:rPr lang="en-US" sz="800" dirty="0">
                <a:latin typeface="Consolas" panose="020B0609020204030204" pitchFamily="49" charset="0"/>
              </a:rPr>
              <a:t>111101010001110011000010001001000000010110000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0.1000101000</a:t>
            </a:r>
            <a:r>
              <a:rPr lang="en-US" sz="800" dirty="0">
                <a:latin typeface="Consolas" panose="020B0609020204030204" pitchFamily="49" charset="0"/>
              </a:rPr>
              <a:t>1110100011010000011001111101010100111010000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a:t>
            </a:r>
            <a:r>
              <a:rPr lang="en-US" sz="800" dirty="0">
                <a:latin typeface="Consolas" panose="020B0609020204030204" pitchFamily="49" charset="0"/>
              </a:rPr>
              <a:t>10110111110100101101011010010110110100000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-6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0.10001010010011</a:t>
            </a:r>
            <a:r>
              <a:rPr lang="en-US" sz="800" dirty="0">
                <a:latin typeface="Consolas" panose="020B0609020204030204" pitchFamily="49" charset="0"/>
              </a:rPr>
              <a:t>111100111110100110001000110100111000000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-7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0.1000101001010000</a:t>
            </a:r>
            <a:r>
              <a:rPr lang="en-US" sz="800" dirty="0">
                <a:latin typeface="Consolas" panose="020B0609020204030204" pitchFamily="49" charset="0"/>
              </a:rPr>
              <a:t>1110010001000111100011111010100000000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-8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a:t>
            </a:r>
            <a:r>
              <a:rPr lang="en-US" sz="800" dirty="0">
                <a:latin typeface="Consolas" panose="020B0609020204030204" pitchFamily="49" charset="0"/>
              </a:rPr>
              <a:t>10100101110000000111101001110000000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-9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a:t>
            </a:r>
            <a:r>
              <a:rPr lang="en-US" sz="800" dirty="0">
                <a:latin typeface="Consolas" panose="020B0609020204030204" pitchFamily="49" charset="0"/>
              </a:rPr>
              <a:t>101010111010010001011001100000000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a:t>
            </a:r>
            <a:r>
              <a:rPr lang="en-US" sz="800" dirty="0">
                <a:latin typeface="Consolas" panose="020B0609020204030204" pitchFamily="49" charset="0"/>
              </a:rPr>
              <a:t>1100001100110011111000000000000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00100001011100100000000000000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a:t>
            </a:r>
            <a:r>
              <a:rPr lang="en-US" sz="800" dirty="0">
                <a:latin typeface="Consolas" panose="020B0609020204030204" pitchFamily="49" charset="0"/>
              </a:rPr>
              <a:t>100110100110101100000000000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a:t>
            </a:r>
            <a:r>
              <a:rPr lang="en-US" sz="800" dirty="0">
                <a:latin typeface="Consolas" panose="020B0609020204030204" pitchFamily="49" charset="0"/>
              </a:rPr>
              <a:t>0111111001010000000000000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a:t>
            </a:r>
            <a:r>
              <a:rPr lang="en-US" sz="800" dirty="0">
                <a:latin typeface="Consolas" panose="020B0609020204030204" pitchFamily="49" charset="0"/>
              </a:rPr>
              <a:t>00001101110000000000000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a:t>
            </a:r>
            <a:r>
              <a:rPr lang="en-US" sz="800" dirty="0">
                <a:latin typeface="Consolas" panose="020B0609020204030204" pitchFamily="49" charset="0"/>
              </a:rPr>
              <a:t>010011000000000000000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0.1000101001010001010000000111110110</a:t>
            </a:r>
            <a:r>
              <a:rPr lang="en-US" sz="800" dirty="0">
                <a:latin typeface="Consolas" panose="020B0609020204030204" pitchFamily="49" charset="0"/>
              </a:rPr>
              <a:t>0100000000000000000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0.10001010010100010100000001111101101010000</a:t>
            </a:r>
            <a:r>
              <a:rPr lang="en-US" sz="800" dirty="0">
                <a:latin typeface="Consolas" panose="020B0609020204030204" pitchFamily="49" charset="0"/>
              </a:rPr>
              <a:t>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0.100010100101000101000000011111011011</a:t>
            </a:r>
            <a:r>
              <a:rPr lang="en-US" sz="800" dirty="0">
                <a:latin typeface="Consolas" panose="020B0609020204030204" pitchFamily="49" charset="0"/>
              </a:rPr>
              <a:t>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0.100010100101000101000000011111011010</a:t>
            </a:r>
            <a:r>
              <a:rPr lang="en-US" sz="800" dirty="0">
                <a:latin typeface="Consolas" panose="020B0609020204030204" pitchFamily="49" charset="0"/>
              </a:rPr>
              <a:t>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0.1000101001010001010000000111110111</a:t>
            </a:r>
            <a:r>
              <a:rPr lang="en-US" sz="800" dirty="0">
                <a:latin typeface="Consolas" panose="020B0609020204030204" pitchFamily="49" charset="0"/>
              </a:rPr>
              <a:t>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a:t>
            </a:r>
            <a:r>
              <a:rPr lang="en-US" sz="800" dirty="0">
                <a:latin typeface="Consolas" panose="020B0609020204030204" pitchFamily="49" charset="0"/>
              </a:rPr>
              <a:t>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a:t>
            </a:r>
            <a:r>
              <a:rPr lang="en-US" sz="800" dirty="0">
                <a:latin typeface="Consolas" panose="020B0609020204030204" pitchFamily="49" charset="0"/>
              </a:rPr>
              <a:t>1000000000000000000000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0.10001010010100010100000001111110</a:t>
            </a:r>
            <a:r>
              <a:rPr lang="en-US" sz="800" dirty="0">
                <a:latin typeface="Consolas" panose="020B0609020204030204" pitchFamily="49" charset="0"/>
              </a:rPr>
              <a:t>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a:t>
            </a:r>
            <a:r>
              <a:rPr lang="en-US" sz="800" dirty="0">
                <a:latin typeface="Consolas" panose="020B0609020204030204" pitchFamily="49" charset="0"/>
              </a:rPr>
              <a:t>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0.100010100101001</a:t>
            </a:r>
            <a:r>
              <a:rPr lang="en-US" sz="800" dirty="0">
                <a:latin typeface="Consolas" panose="020B0609020204030204" pitchFamily="49" charset="0"/>
              </a:rPr>
              <a:t>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0.10001010011</a:t>
            </a:r>
            <a:r>
              <a:rPr lang="en-US" sz="800" dirty="0">
                <a:latin typeface="Consolas" panose="020B0609020204030204" pitchFamily="49" charset="0"/>
              </a:rPr>
              <a:t>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0.100010101</a:t>
            </a:r>
            <a:r>
              <a:rPr lang="en-US" sz="800" dirty="0">
                <a:latin typeface="Consolas" panose="020B0609020204030204" pitchFamily="49" charset="0"/>
              </a:rPr>
              <a:t>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0.100011</a:t>
            </a:r>
            <a:r>
              <a:rPr lang="en-US" sz="800" dirty="0">
                <a:latin typeface="Consolas" panose="020B0609020204030204" pitchFamily="49" charset="0"/>
              </a:rPr>
              <a:t>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a:t>
            </a:r>
            <a:r>
              <a:rPr lang="en-US" sz="800" dirty="0">
                <a:latin typeface="Consolas" panose="020B0609020204030204" pitchFamily="49" charset="0"/>
              </a:rPr>
              <a:t>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0.1001</a:t>
            </a:r>
            <a:r>
              <a:rPr lang="en-US" sz="800" dirty="0">
                <a:latin typeface="Consolas" panose="020B0609020204030204" pitchFamily="49" charset="0"/>
              </a:rPr>
              <a:t>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p>
        </p:txBody>
      </p:sp>
      <p:sp>
        <p:nvSpPr>
          <p:cNvPr id="4" name="Footer Placeholder 3"/>
          <p:cNvSpPr>
            <a:spLocks noGrp="1"/>
          </p:cNvSpPr>
          <p:nvPr>
            <p:ph type="ftr" sz="quarter" idx="11"/>
          </p:nvPr>
        </p:nvSpPr>
        <p:spPr/>
        <p:txBody>
          <a:bodyPr/>
          <a:lstStyle/>
          <a:p>
            <a:r>
              <a:rPr lang="en-US" dirty="0"/>
              <a:t>Representation of real numbers</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1" name="Object 10">
            <a:extLst>
              <a:ext uri="{FF2B5EF4-FFF2-40B4-BE49-F238E27FC236}">
                <a16:creationId xmlns:a16="http://schemas.microsoft.com/office/drawing/2014/main" id="{DA030D86-EFC0-4D5E-91B6-CD5FB62B7709}"/>
              </a:ext>
            </a:extLst>
          </p:cNvPr>
          <p:cNvGraphicFramePr>
            <a:graphicFrameLocks noChangeAspect="1"/>
          </p:cNvGraphicFramePr>
          <p:nvPr>
            <p:extLst>
              <p:ext uri="{D42A27DB-BD31-4B8C-83A1-F6EECF244321}">
                <p14:modId xmlns:p14="http://schemas.microsoft.com/office/powerpoint/2010/main" val="1533407034"/>
              </p:ext>
            </p:extLst>
          </p:nvPr>
        </p:nvGraphicFramePr>
        <p:xfrm>
          <a:off x="4930775" y="2760663"/>
          <a:ext cx="2547938" cy="820737"/>
        </p:xfrm>
        <a:graphic>
          <a:graphicData uri="http://schemas.openxmlformats.org/presentationml/2006/ole">
            <mc:AlternateContent xmlns:mc="http://schemas.openxmlformats.org/markup-compatibility/2006">
              <mc:Choice xmlns:v="urn:schemas-microsoft-com:vml" Requires="v">
                <p:oleObj name="Equation" r:id="rId5" imgW="1143000" imgH="368280" progId="Equation.DSMT4">
                  <p:embed/>
                </p:oleObj>
              </mc:Choice>
              <mc:Fallback>
                <p:oleObj name="Equation" r:id="rId5" imgW="1143000" imgH="368280" progId="Equation.DSMT4">
                  <p:embed/>
                  <p:pic>
                    <p:nvPicPr>
                      <p:cNvPr id="11" name="Object 10">
                        <a:extLst>
                          <a:ext uri="{FF2B5EF4-FFF2-40B4-BE49-F238E27FC236}">
                            <a16:creationId xmlns:a16="http://schemas.microsoft.com/office/drawing/2014/main" id="{DA030D86-EFC0-4D5E-91B6-CD5FB62B7709}"/>
                          </a:ext>
                        </a:extLst>
                      </p:cNvPr>
                      <p:cNvPicPr/>
                      <p:nvPr/>
                    </p:nvPicPr>
                    <p:blipFill>
                      <a:blip r:embed="rId6"/>
                      <a:stretch>
                        <a:fillRect/>
                      </a:stretch>
                    </p:blipFill>
                    <p:spPr>
                      <a:xfrm>
                        <a:off x="4930775" y="2760663"/>
                        <a:ext cx="2547938" cy="820737"/>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E8910DC1-84BA-466A-BC19-33E50D873FEA}"/>
              </a:ext>
            </a:extLst>
          </p:cNvPr>
          <p:cNvCxnSpPr>
            <a:cxnSpLocks/>
          </p:cNvCxnSpPr>
          <p:nvPr/>
        </p:nvCxnSpPr>
        <p:spPr>
          <a:xfrm flipH="1">
            <a:off x="1317072" y="441325"/>
            <a:ext cx="3003259" cy="64166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67B31F17-FC0F-495A-AE14-3CDD74EE63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09246143"/>
      </p:ext>
    </p:extLst>
  </p:cSld>
  <p:clrMapOvr>
    <a:masterClrMapping/>
  </p:clrMapOvr>
  <mc:AlternateContent xmlns:mc="http://schemas.openxmlformats.org/markup-compatibility/2006">
    <mc:Choice xmlns:p14="http://schemas.microsoft.com/office/powerpoint/2010/main" Requires="p14">
      <p:transition spd="slow" p14:dur="2000" advTm="79718"/>
    </mc:Choice>
    <mc:Fallback>
      <p:transition spd="slow" advTm="7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20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5|21.4|12.8|10.1|16.9"/>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27.5|21.4|12.8|10.1|16.9"/>
</p:tagLst>
</file>

<file path=ppt/tags/tag3.xml><?xml version="1.0" encoding="utf-8"?>
<p:tagLst xmlns:a="http://schemas.openxmlformats.org/drawingml/2006/main" xmlns:r="http://schemas.openxmlformats.org/officeDocument/2006/relationships" xmlns:p="http://schemas.openxmlformats.org/presentationml/2006/main">
  <p:tag name="TIMING" val="|26.2|11.5|28.8|43.8"/>
</p:tagLst>
</file>

<file path=ppt/tags/tag4.xml><?xml version="1.0" encoding="utf-8"?>
<p:tagLst xmlns:a="http://schemas.openxmlformats.org/drawingml/2006/main" xmlns:r="http://schemas.openxmlformats.org/officeDocument/2006/relationships" xmlns:p="http://schemas.openxmlformats.org/presentationml/2006/main">
  <p:tag name="TIMING" val="|12.1|8.9|4.4|71.4|12.2|4.9|1.5|2.3|1.7|2.4|2.9|1|1.1|1.3|1|3.5|1.1|2.4|0.7|2|1"/>
</p:tagLst>
</file>

<file path=ppt/tags/tag5.xml><?xml version="1.0" encoding="utf-8"?>
<p:tagLst xmlns:a="http://schemas.openxmlformats.org/drawingml/2006/main" xmlns:r="http://schemas.openxmlformats.org/officeDocument/2006/relationships" xmlns:p="http://schemas.openxmlformats.org/presentationml/2006/main">
  <p:tag name="TIMING" val="|13.4|10.4|26.6"/>
</p:tagLst>
</file>

<file path=ppt/tags/tag6.xml><?xml version="1.0" encoding="utf-8"?>
<p:tagLst xmlns:a="http://schemas.openxmlformats.org/drawingml/2006/main" xmlns:r="http://schemas.openxmlformats.org/officeDocument/2006/relationships" xmlns:p="http://schemas.openxmlformats.org/presentationml/2006/main">
  <p:tag name="TIMING" val="|4.6|26.3"/>
</p:tagLst>
</file>

<file path=ppt/tags/tag7.xml><?xml version="1.0" encoding="utf-8"?>
<p:tagLst xmlns:a="http://schemas.openxmlformats.org/drawingml/2006/main" xmlns:r="http://schemas.openxmlformats.org/officeDocument/2006/relationships" xmlns:p="http://schemas.openxmlformats.org/presentationml/2006/main">
  <p:tag name="TIMING" val="|14|23.5"/>
</p:tagLst>
</file>

<file path=ppt/tags/tag8.xml><?xml version="1.0" encoding="utf-8"?>
<p:tagLst xmlns:a="http://schemas.openxmlformats.org/drawingml/2006/main" xmlns:r="http://schemas.openxmlformats.org/officeDocument/2006/relationships" xmlns:p="http://schemas.openxmlformats.org/presentationml/2006/main">
  <p:tag name="TIMING" val="|8.9|11.6"/>
</p:tagLst>
</file>

<file path=ppt/tags/tag9.xml><?xml version="1.0" encoding="utf-8"?>
<p:tagLst xmlns:a="http://schemas.openxmlformats.org/drawingml/2006/main" xmlns:r="http://schemas.openxmlformats.org/officeDocument/2006/relationships" xmlns:p="http://schemas.openxmlformats.org/presentationml/2006/main">
  <p:tag name="TIMING" val="|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79208</TotalTime>
  <Words>1360</Words>
  <Application>Microsoft Office PowerPoint</Application>
  <PresentationFormat>On-screen Show (4:3)</PresentationFormat>
  <Paragraphs>137</Paragraphs>
  <Slides>16</Slides>
  <Notes>0</Notes>
  <HiddenSlides>0</HiddenSlides>
  <MMClips>16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6"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Tools for finding numerical approximations</vt:lpstr>
      <vt:lpstr>Introduction</vt:lpstr>
      <vt:lpstr>Approximating the derivative</vt:lpstr>
      <vt:lpstr>Approximating the derivative</vt:lpstr>
      <vt:lpstr>Approximating the derivative</vt:lpstr>
      <vt:lpstr>Approximating the derivative</vt:lpstr>
      <vt:lpstr>Approximating the derivative</vt:lpstr>
      <vt:lpstr>PowerPoint Presentation</vt:lpstr>
      <vt:lpstr>PowerPoint Presentation</vt:lpstr>
      <vt:lpstr>PowerPoint Presentation</vt:lpstr>
      <vt:lpstr>Tools for numerical algorithms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1411</cp:revision>
  <dcterms:created xsi:type="dcterms:W3CDTF">2020-04-30T19:27:29Z</dcterms:created>
  <dcterms:modified xsi:type="dcterms:W3CDTF">2021-01-18T17:50:14Z</dcterms:modified>
</cp:coreProperties>
</file>